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7"/>
  </p:notesMasterIdLst>
  <p:handoutMasterIdLst>
    <p:handoutMasterId r:id="rId38"/>
  </p:handoutMasterIdLst>
  <p:sldIdLst>
    <p:sldId id="256" r:id="rId3"/>
    <p:sldId id="340" r:id="rId4"/>
    <p:sldId id="341" r:id="rId5"/>
    <p:sldId id="339" r:id="rId6"/>
    <p:sldId id="378" r:id="rId7"/>
    <p:sldId id="348" r:id="rId8"/>
    <p:sldId id="361" r:id="rId9"/>
    <p:sldId id="258" r:id="rId10"/>
    <p:sldId id="382" r:id="rId11"/>
    <p:sldId id="381" r:id="rId12"/>
    <p:sldId id="350" r:id="rId13"/>
    <p:sldId id="351" r:id="rId14"/>
    <p:sldId id="352" r:id="rId15"/>
    <p:sldId id="379" r:id="rId16"/>
    <p:sldId id="356" r:id="rId17"/>
    <p:sldId id="354" r:id="rId18"/>
    <p:sldId id="355" r:id="rId19"/>
    <p:sldId id="359" r:id="rId20"/>
    <p:sldId id="360" r:id="rId21"/>
    <p:sldId id="366" r:id="rId22"/>
    <p:sldId id="362" r:id="rId23"/>
    <p:sldId id="363" r:id="rId24"/>
    <p:sldId id="364" r:id="rId25"/>
    <p:sldId id="365" r:id="rId26"/>
    <p:sldId id="349" r:id="rId27"/>
    <p:sldId id="375" r:id="rId28"/>
    <p:sldId id="376" r:id="rId29"/>
    <p:sldId id="367" r:id="rId30"/>
    <p:sldId id="368" r:id="rId31"/>
    <p:sldId id="373" r:id="rId32"/>
    <p:sldId id="372" r:id="rId33"/>
    <p:sldId id="369" r:id="rId34"/>
    <p:sldId id="371" r:id="rId35"/>
    <p:sldId id="37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660"/>
  </p:normalViewPr>
  <p:slideViewPr>
    <p:cSldViewPr snapToGrid="0" showGuides="1">
      <p:cViewPr varScale="1">
        <p:scale>
          <a:sx n="106" d="100"/>
          <a:sy n="106" d="100"/>
        </p:scale>
        <p:origin x="648" y="114"/>
      </p:cViewPr>
      <p:guideLst>
        <p:guide orient="horz" pos="2160"/>
        <p:guide pos="3840"/>
      </p:guideLst>
    </p:cSldViewPr>
  </p:slideViewPr>
  <p:notesTextViewPr>
    <p:cViewPr>
      <p:scale>
        <a:sx n="3" d="2"/>
        <a:sy n="3" d="2"/>
      </p:scale>
      <p:origin x="0" y="0"/>
    </p:cViewPr>
  </p:notesTextViewPr>
  <p:notesViewPr>
    <p:cSldViewPr snapToGrid="0" showGuides="1">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ECDB4-B5C7-48BF-B7D8-0D1953D795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7204436-8C01-4B2C-9A6D-165E43B4DE79}" type="pres">
      <dgm:prSet presAssocID="{3E8ECDB4-B5C7-48BF-B7D8-0D1953D7952B}" presName="linear" presStyleCnt="0">
        <dgm:presLayoutVars>
          <dgm:animLvl val="lvl"/>
          <dgm:resizeHandles val="exact"/>
        </dgm:presLayoutVars>
      </dgm:prSet>
      <dgm:spPr/>
      <dgm:t>
        <a:bodyPr/>
        <a:lstStyle/>
        <a:p>
          <a:endParaRPr lang="zh-CN" altLang="en-US"/>
        </a:p>
      </dgm:t>
    </dgm:pt>
  </dgm:ptLst>
  <dgm:cxnLst>
    <dgm:cxn modelId="{5BF12A48-A428-4760-8AE9-55053E07F145}" type="presOf" srcId="{3E8ECDB4-B5C7-48BF-B7D8-0D1953D7952B}" destId="{57204436-8C01-4B2C-9A6D-165E43B4DE7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8ECDB4-B5C7-48BF-B7D8-0D1953D795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57204436-8C01-4B2C-9A6D-165E43B4DE79}" type="pres">
      <dgm:prSet presAssocID="{3E8ECDB4-B5C7-48BF-B7D8-0D1953D7952B}" presName="linear" presStyleCnt="0">
        <dgm:presLayoutVars>
          <dgm:animLvl val="lvl"/>
          <dgm:resizeHandles val="exact"/>
        </dgm:presLayoutVars>
      </dgm:prSet>
      <dgm:spPr/>
      <dgm:t>
        <a:bodyPr/>
        <a:lstStyle/>
        <a:p>
          <a:endParaRPr lang="zh-CN" altLang="en-US"/>
        </a:p>
      </dgm:t>
    </dgm:pt>
  </dgm:ptLst>
  <dgm:cxnLst>
    <dgm:cxn modelId="{5BF12A48-A428-4760-8AE9-55053E07F145}" type="presOf" srcId="{3E8ECDB4-B5C7-48BF-B7D8-0D1953D7952B}" destId="{57204436-8C01-4B2C-9A6D-165E43B4DE7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C57D98-C1D8-4857-9222-09B2291F50FB}" type="datetimeFigureOut">
              <a:rPr lang="zh-CN" altLang="en-US" smtClean="0"/>
              <a:t>2020/8/10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3AB51A-2CC1-46D1-8881-83043AD7537A}" type="slidenum">
              <a:rPr lang="zh-CN" altLang="en-US" smtClean="0"/>
              <a:t>‹#›</a:t>
            </a:fld>
            <a:endParaRPr lang="zh-CN" altLang="en-US"/>
          </a:p>
        </p:txBody>
      </p:sp>
    </p:spTree>
    <p:extLst>
      <p:ext uri="{BB962C8B-B14F-4D97-AF65-F5344CB8AC3E}">
        <p14:creationId xmlns:p14="http://schemas.microsoft.com/office/powerpoint/2010/main" val="280128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AD383-8446-4F51-A031-24E0DFA77D25}" type="datetimeFigureOut">
              <a:rPr lang="zh-CN" altLang="en-US" smtClean="0"/>
              <a:t>2020/8/10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42C20-282A-420B-BA23-892052C186C2}" type="slidenum">
              <a:rPr lang="zh-CN" altLang="en-US" smtClean="0"/>
              <a:t>‹#›</a:t>
            </a:fld>
            <a:endParaRPr lang="zh-CN" altLang="en-US"/>
          </a:p>
        </p:txBody>
      </p:sp>
    </p:spTree>
    <p:extLst>
      <p:ext uri="{BB962C8B-B14F-4D97-AF65-F5344CB8AC3E}">
        <p14:creationId xmlns:p14="http://schemas.microsoft.com/office/powerpoint/2010/main" val="2513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17</a:t>
            </a:fld>
            <a:endParaRPr lang="zh-CN" altLang="en-US"/>
          </a:p>
        </p:txBody>
      </p:sp>
    </p:spTree>
    <p:extLst>
      <p:ext uri="{BB962C8B-B14F-4D97-AF65-F5344CB8AC3E}">
        <p14:creationId xmlns:p14="http://schemas.microsoft.com/office/powerpoint/2010/main" val="26212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18</a:t>
            </a:fld>
            <a:endParaRPr lang="zh-CN" altLang="en-US"/>
          </a:p>
        </p:txBody>
      </p:sp>
    </p:spTree>
    <p:extLst>
      <p:ext uri="{BB962C8B-B14F-4D97-AF65-F5344CB8AC3E}">
        <p14:creationId xmlns:p14="http://schemas.microsoft.com/office/powerpoint/2010/main" val="279890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20</a:t>
            </a:fld>
            <a:endParaRPr lang="zh-CN" altLang="en-US"/>
          </a:p>
        </p:txBody>
      </p:sp>
    </p:spTree>
    <p:extLst>
      <p:ext uri="{BB962C8B-B14F-4D97-AF65-F5344CB8AC3E}">
        <p14:creationId xmlns:p14="http://schemas.microsoft.com/office/powerpoint/2010/main" val="58418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21</a:t>
            </a:fld>
            <a:endParaRPr lang="zh-CN" altLang="en-US"/>
          </a:p>
        </p:txBody>
      </p:sp>
    </p:spTree>
    <p:extLst>
      <p:ext uri="{BB962C8B-B14F-4D97-AF65-F5344CB8AC3E}">
        <p14:creationId xmlns:p14="http://schemas.microsoft.com/office/powerpoint/2010/main" val="3082897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22</a:t>
            </a:fld>
            <a:endParaRPr lang="zh-CN" altLang="en-US"/>
          </a:p>
        </p:txBody>
      </p:sp>
    </p:spTree>
    <p:extLst>
      <p:ext uri="{BB962C8B-B14F-4D97-AF65-F5344CB8AC3E}">
        <p14:creationId xmlns:p14="http://schemas.microsoft.com/office/powerpoint/2010/main" val="1727142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23</a:t>
            </a:fld>
            <a:endParaRPr lang="zh-CN" altLang="en-US"/>
          </a:p>
        </p:txBody>
      </p:sp>
    </p:spTree>
    <p:extLst>
      <p:ext uri="{BB962C8B-B14F-4D97-AF65-F5344CB8AC3E}">
        <p14:creationId xmlns:p14="http://schemas.microsoft.com/office/powerpoint/2010/main" val="40310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24</a:t>
            </a:fld>
            <a:endParaRPr lang="zh-CN" altLang="en-US"/>
          </a:p>
        </p:txBody>
      </p:sp>
    </p:spTree>
    <p:extLst>
      <p:ext uri="{BB962C8B-B14F-4D97-AF65-F5344CB8AC3E}">
        <p14:creationId xmlns:p14="http://schemas.microsoft.com/office/powerpoint/2010/main" val="335374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26</a:t>
            </a:fld>
            <a:endParaRPr lang="zh-CN" altLang="en-US"/>
          </a:p>
        </p:txBody>
      </p:sp>
    </p:spTree>
    <p:extLst>
      <p:ext uri="{BB962C8B-B14F-4D97-AF65-F5344CB8AC3E}">
        <p14:creationId xmlns:p14="http://schemas.microsoft.com/office/powerpoint/2010/main" val="40365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42C20-282A-420B-BA23-892052C186C2}" type="slidenum">
              <a:rPr lang="zh-CN" altLang="en-US" smtClean="0"/>
              <a:t>27</a:t>
            </a:fld>
            <a:endParaRPr lang="zh-CN" altLang="en-US"/>
          </a:p>
        </p:txBody>
      </p:sp>
    </p:spTree>
    <p:extLst>
      <p:ext uri="{BB962C8B-B14F-4D97-AF65-F5344CB8AC3E}">
        <p14:creationId xmlns:p14="http://schemas.microsoft.com/office/powerpoint/2010/main" val="409800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282FC-D7F5-488A-81FE-9AD9BD79FD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D56C25-1210-4494-9882-4405C9B5A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51F719-1E80-4EEC-B36C-D589CFE3CFF8}"/>
              </a:ext>
            </a:extLst>
          </p:cNvPr>
          <p:cNvSpPr>
            <a:spLocks noGrp="1"/>
          </p:cNvSpPr>
          <p:nvPr>
            <p:ph type="dt" sz="half" idx="10"/>
          </p:nvPr>
        </p:nvSpPr>
        <p:spPr/>
        <p:txBody>
          <a:bodyPr/>
          <a:lstStyle/>
          <a:p>
            <a:fld id="{1CB968B0-58A1-4D76-8950-508DCEDC1684}" type="datetime1">
              <a:rPr lang="zh-CN" altLang="en-US" smtClean="0"/>
              <a:t>2020/8/10</a:t>
            </a:fld>
            <a:endParaRPr lang="zh-CN" altLang="en-US"/>
          </a:p>
        </p:txBody>
      </p:sp>
      <p:sp>
        <p:nvSpPr>
          <p:cNvPr id="5" name="页脚占位符 4">
            <a:extLst>
              <a:ext uri="{FF2B5EF4-FFF2-40B4-BE49-F238E27FC236}">
                <a16:creationId xmlns:a16="http://schemas.microsoft.com/office/drawing/2014/main" id="{0E07EF4C-B5E2-48EF-AE4D-AB3B86FF33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0EDF03-686C-434A-A6FC-DC5E8F97D673}"/>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74519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B3DE2-504D-4C58-8958-73277166B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6840C6-C818-4F86-8AB0-86C4853FE2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C65058-164C-4099-B2A0-3B8A9DE49908}"/>
              </a:ext>
            </a:extLst>
          </p:cNvPr>
          <p:cNvSpPr>
            <a:spLocks noGrp="1"/>
          </p:cNvSpPr>
          <p:nvPr>
            <p:ph type="dt" sz="half" idx="10"/>
          </p:nvPr>
        </p:nvSpPr>
        <p:spPr/>
        <p:txBody>
          <a:bodyPr/>
          <a:lstStyle/>
          <a:p>
            <a:fld id="{669507C8-EE21-4B1D-84F1-9B072CDD63EC}" type="datetime1">
              <a:rPr lang="zh-CN" altLang="en-US" smtClean="0"/>
              <a:t>2020/8/10</a:t>
            </a:fld>
            <a:endParaRPr lang="zh-CN" altLang="en-US"/>
          </a:p>
        </p:txBody>
      </p:sp>
      <p:sp>
        <p:nvSpPr>
          <p:cNvPr id="5" name="页脚占位符 4">
            <a:extLst>
              <a:ext uri="{FF2B5EF4-FFF2-40B4-BE49-F238E27FC236}">
                <a16:creationId xmlns:a16="http://schemas.microsoft.com/office/drawing/2014/main" id="{2B66D706-4986-4B7E-8EF0-F04FF6CA21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A6C519-E58C-429E-BDF0-5D105C9B456D}"/>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53445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5197EA-15F3-4789-A4B6-121F4D86134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92831E-EACA-447C-8D0C-7E636372B3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475910-496C-403D-A2F9-7A8C32E8C922}"/>
              </a:ext>
            </a:extLst>
          </p:cNvPr>
          <p:cNvSpPr>
            <a:spLocks noGrp="1"/>
          </p:cNvSpPr>
          <p:nvPr>
            <p:ph type="dt" sz="half" idx="10"/>
          </p:nvPr>
        </p:nvSpPr>
        <p:spPr/>
        <p:txBody>
          <a:bodyPr/>
          <a:lstStyle/>
          <a:p>
            <a:fld id="{E9274F8F-251E-4E6F-9118-B1F66BBF0B90}" type="datetime1">
              <a:rPr lang="zh-CN" altLang="en-US" smtClean="0"/>
              <a:t>2020/8/10</a:t>
            </a:fld>
            <a:endParaRPr lang="zh-CN" altLang="en-US"/>
          </a:p>
        </p:txBody>
      </p:sp>
      <p:sp>
        <p:nvSpPr>
          <p:cNvPr id="5" name="页脚占位符 4">
            <a:extLst>
              <a:ext uri="{FF2B5EF4-FFF2-40B4-BE49-F238E27FC236}">
                <a16:creationId xmlns:a16="http://schemas.microsoft.com/office/drawing/2014/main" id="{DDD7DABE-A93D-49CE-BE07-33675FC029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6B623C-AC49-448A-A2C9-6DB0712B151B}"/>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164261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EEFDFB9-4935-481B-A011-7768C153BC57}"/>
              </a:ext>
            </a:extLst>
          </p:cNvPr>
          <p:cNvGrpSpPr/>
          <p:nvPr userDrawn="1"/>
        </p:nvGrpSpPr>
        <p:grpSpPr>
          <a:xfrm flipV="1">
            <a:off x="0" y="6487888"/>
            <a:ext cx="12192000" cy="370112"/>
            <a:chOff x="0" y="-40730"/>
            <a:chExt cx="12192000" cy="370112"/>
          </a:xfrm>
        </p:grpSpPr>
        <p:sp>
          <p:nvSpPr>
            <p:cNvPr id="6" name="矩形 5">
              <a:extLst>
                <a:ext uri="{FF2B5EF4-FFF2-40B4-BE49-F238E27FC236}">
                  <a16:creationId xmlns:a16="http://schemas.microsoft.com/office/drawing/2014/main" id="{DEF01BA0-75EC-4537-81D5-D65B0E3BA01E}"/>
                </a:ext>
              </a:extLst>
            </p:cNvPr>
            <p:cNvSpPr/>
            <p:nvPr userDrawn="1"/>
          </p:nvSpPr>
          <p:spPr>
            <a:xfrm>
              <a:off x="0" y="-40730"/>
              <a:ext cx="12192000" cy="370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10F60CBB-830A-40A2-9B83-6C013E0DDF12}"/>
                </a:ext>
              </a:extLst>
            </p:cNvPr>
            <p:cNvSpPr/>
            <p:nvPr userDrawn="1"/>
          </p:nvSpPr>
          <p:spPr>
            <a:xfrm>
              <a:off x="0" y="-40730"/>
              <a:ext cx="12192000" cy="285614"/>
            </a:xfrm>
            <a:prstGeom prst="rect">
              <a:avLst/>
            </a:prstGeom>
            <a:solidFill>
              <a:srgbClr val="00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cxnSp>
        <p:nvCxnSpPr>
          <p:cNvPr id="95" name="直接连接符 94">
            <a:extLst>
              <a:ext uri="{FF2B5EF4-FFF2-40B4-BE49-F238E27FC236}">
                <a16:creationId xmlns:a16="http://schemas.microsoft.com/office/drawing/2014/main" id="{DB6BF7CA-CE17-4FF8-B07D-733728917813}"/>
              </a:ext>
            </a:extLst>
          </p:cNvPr>
          <p:cNvCxnSpPr>
            <a:cxnSpLocks/>
          </p:cNvCxnSpPr>
          <p:nvPr userDrawn="1"/>
        </p:nvCxnSpPr>
        <p:spPr>
          <a:xfrm>
            <a:off x="3" y="733438"/>
            <a:ext cx="94074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矩形: 圆角 4">
            <a:extLst>
              <a:ext uri="{FF2B5EF4-FFF2-40B4-BE49-F238E27FC236}">
                <a16:creationId xmlns:a16="http://schemas.microsoft.com/office/drawing/2014/main" id="{300A7EA0-2C0F-4BF3-992F-1D99D67061B0}"/>
              </a:ext>
            </a:extLst>
          </p:cNvPr>
          <p:cNvSpPr txBox="1"/>
          <p:nvPr userDrawn="1"/>
        </p:nvSpPr>
        <p:spPr>
          <a:xfrm>
            <a:off x="0" y="436506"/>
            <a:ext cx="12106328" cy="5938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1438" tIns="71438" rIns="71438" bIns="71438" numCol="1" spcCol="1270" anchor="ctr" anchorCtr="0">
            <a:noAutofit/>
          </a:bodyPr>
          <a:lstStyle/>
          <a:p>
            <a:pPr marL="0" marR="0" lvl="0" indent="0" algn="ctr" defTabSz="833438"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研究目的</a:t>
            </a:r>
          </a:p>
        </p:txBody>
      </p:sp>
      <p:graphicFrame>
        <p:nvGraphicFramePr>
          <p:cNvPr id="102" name="图示 101">
            <a:extLst>
              <a:ext uri="{FF2B5EF4-FFF2-40B4-BE49-F238E27FC236}">
                <a16:creationId xmlns:a16="http://schemas.microsoft.com/office/drawing/2014/main" id="{039B8BA1-6097-49E9-86C5-41FDEA2AF50C}"/>
              </a:ext>
            </a:extLst>
          </p:cNvPr>
          <p:cNvGraphicFramePr/>
          <p:nvPr userDrawn="1"/>
        </p:nvGraphicFramePr>
        <p:xfrm>
          <a:off x="-914400" y="409975"/>
          <a:ext cx="14020800" cy="646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6" name="内容占位符 2">
            <a:extLst>
              <a:ext uri="{FF2B5EF4-FFF2-40B4-BE49-F238E27FC236}">
                <a16:creationId xmlns:a16="http://schemas.microsoft.com/office/drawing/2014/main" id="{3F4399D8-2316-4555-955F-D2A398A4C455}"/>
              </a:ext>
            </a:extLst>
          </p:cNvPr>
          <p:cNvSpPr>
            <a:spLocks noGrp="1"/>
          </p:cNvSpPr>
          <p:nvPr>
            <p:ph idx="1" hasCustomPrompt="1"/>
          </p:nvPr>
        </p:nvSpPr>
        <p:spPr>
          <a:xfrm>
            <a:off x="838200" y="1349375"/>
            <a:ext cx="10515600" cy="4351338"/>
          </a:xfrm>
        </p:spPr>
        <p:txBody>
          <a:bodyPr>
            <a:normAutofit/>
          </a:bodyPr>
          <a:lstStyle>
            <a:lvl1pPr>
              <a:lnSpc>
                <a:spcPct val="120000"/>
              </a:lnSpc>
              <a:spcBef>
                <a:spcPts val="1500"/>
              </a:spcBef>
              <a:spcAft>
                <a:spcPts val="1200"/>
              </a:spcAft>
              <a:defRPr>
                <a:latin typeface="黑体" panose="02010609060101010101" pitchFamily="49" charset="-122"/>
                <a:ea typeface="黑体" panose="02010609060101010101" pitchFamily="49" charset="-122"/>
              </a:defRPr>
            </a:lvl1pPr>
          </a:lstStyle>
          <a:p>
            <a:pPr>
              <a:lnSpc>
                <a:spcPct val="120000"/>
              </a:lnSpc>
              <a:spcBef>
                <a:spcPts val="1500"/>
              </a:spcBef>
              <a:spcAft>
                <a:spcPts val="1200"/>
              </a:spcAft>
            </a:pPr>
            <a:r>
              <a:rPr lang="en-US" altLang="zh-CN" sz="1800" dirty="0"/>
              <a:t>1. </a:t>
            </a:r>
            <a:endParaRPr lang="zh-CN" altLang="en-US" sz="1800" dirty="0"/>
          </a:p>
        </p:txBody>
      </p:sp>
      <p:sp>
        <p:nvSpPr>
          <p:cNvPr id="2" name="圆角矩形 1"/>
          <p:cNvSpPr/>
          <p:nvPr userDrawn="1"/>
        </p:nvSpPr>
        <p:spPr>
          <a:xfrm>
            <a:off x="0" y="369107"/>
            <a:ext cx="12192000" cy="607134"/>
          </a:xfrm>
          <a:prstGeom prst="roundRect">
            <a:avLst/>
          </a:prstGeom>
          <a:solidFill>
            <a:srgbClr val="005C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4" name="文本占位符 13"/>
          <p:cNvSpPr>
            <a:spLocks noGrp="1"/>
          </p:cNvSpPr>
          <p:nvPr>
            <p:ph type="body" sz="quarter" idx="10" hasCustomPrompt="1"/>
          </p:nvPr>
        </p:nvSpPr>
        <p:spPr>
          <a:xfrm>
            <a:off x="3317103" y="369107"/>
            <a:ext cx="6337643" cy="607134"/>
          </a:xfrm>
        </p:spPr>
        <p:txBody>
          <a:bodyPr>
            <a:normAutofit/>
          </a:bodyPr>
          <a:lstStyle>
            <a:lvl1pPr marL="0" indent="0" algn="ctr">
              <a:lnSpc>
                <a:spcPct val="100000"/>
              </a:lnSpc>
              <a:defRPr sz="3200">
                <a:solidFill>
                  <a:schemeClr val="bg1"/>
                </a:solidFill>
              </a:defRPr>
            </a:lvl1pPr>
          </a:lstStyle>
          <a:p>
            <a:pPr lvl="0"/>
            <a:r>
              <a:rPr lang="en-US" altLang="zh-CN" dirty="0"/>
              <a:t>title</a:t>
            </a:r>
            <a:endParaRPr lang="zh-CN" altLang="en-US" dirty="0"/>
          </a:p>
        </p:txBody>
      </p:sp>
      <p:sp>
        <p:nvSpPr>
          <p:cNvPr id="3" name="日期占位符 2"/>
          <p:cNvSpPr>
            <a:spLocks noGrp="1"/>
          </p:cNvSpPr>
          <p:nvPr>
            <p:ph type="dt" sz="half" idx="11"/>
          </p:nvPr>
        </p:nvSpPr>
        <p:spPr>
          <a:xfrm>
            <a:off x="838200" y="6525690"/>
            <a:ext cx="2743200" cy="365125"/>
          </a:xfrm>
        </p:spPr>
        <p:txBody>
          <a:bodyPr/>
          <a:lstStyle/>
          <a:p>
            <a:fld id="{7E8203FB-C0BF-4833-AE72-E1A79B38B026}" type="datetime1">
              <a:rPr lang="zh-CN" altLang="en-US" smtClean="0"/>
              <a:t>2020/8/10</a:t>
            </a:fld>
            <a:endParaRPr lang="zh-CN" altLang="en-US"/>
          </a:p>
        </p:txBody>
      </p:sp>
      <p:sp>
        <p:nvSpPr>
          <p:cNvPr id="4" name="页脚占位符 3"/>
          <p:cNvSpPr>
            <a:spLocks noGrp="1"/>
          </p:cNvSpPr>
          <p:nvPr>
            <p:ph type="ftr" sz="quarter" idx="12"/>
          </p:nvPr>
        </p:nvSpPr>
        <p:spPr>
          <a:xfrm>
            <a:off x="4038600" y="6525690"/>
            <a:ext cx="4114800" cy="365125"/>
          </a:xfrm>
        </p:spPr>
        <p:txBody>
          <a:bodyPr/>
          <a:lstStyle/>
          <a:p>
            <a:endParaRPr lang="zh-CN" altLang="en-US"/>
          </a:p>
        </p:txBody>
      </p:sp>
      <p:sp>
        <p:nvSpPr>
          <p:cNvPr id="8" name="灯片编号占位符 7"/>
          <p:cNvSpPr>
            <a:spLocks noGrp="1"/>
          </p:cNvSpPr>
          <p:nvPr>
            <p:ph type="sldNum" sz="quarter" idx="13"/>
          </p:nvPr>
        </p:nvSpPr>
        <p:spPr>
          <a:xfrm>
            <a:off x="8610600" y="6525690"/>
            <a:ext cx="2743200" cy="365125"/>
          </a:xfrm>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1360499229"/>
      </p:ext>
    </p:extLst>
  </p:cSld>
  <p:clrMapOvr>
    <a:masterClrMapping/>
  </p:clrMapOvr>
  <p:extLst mod="1">
    <p:ext uri="{DCECCB84-F9BA-43D5-87BE-67443E8EF086}">
      <p15:sldGuideLst xmlns:p15="http://schemas.microsoft.com/office/powerpoint/2012/main">
        <p15:guide id="1" orient="horz" pos="640">
          <p15:clr>
            <a:srgbClr val="FBAE40"/>
          </p15:clr>
        </p15:guide>
        <p15:guide id="2" pos="119">
          <p15:clr>
            <a:srgbClr val="FBAE40"/>
          </p15:clr>
        </p15:guide>
        <p15:guide id="3" pos="4214">
          <p15:clr>
            <a:srgbClr val="FBAE40"/>
          </p15:clr>
        </p15:guide>
        <p15:guide id="4" pos="2160">
          <p15:clr>
            <a:srgbClr val="FBAE40"/>
          </p15:clr>
        </p15:guide>
        <p15:guide id="5"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282FC-D7F5-488A-81FE-9AD9BD79FD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D56C25-1210-4494-9882-4405C9B5A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51F719-1E80-4EEC-B36C-D589CFE3CF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7821EC-D74F-4F32-98EF-55F315912297}"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E07EF4C-B5E2-48EF-AE4D-AB3B86FF33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5A0EDF03-686C-434A-A6FC-DC5E8F97D6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1406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5C6BB-099F-4221-9320-5D2DBF6B5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BE0946-0C38-486F-A4C1-534D5E2A23D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4E673B-A171-44C5-8287-4841A6148C3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372FC-4EFF-476A-AB48-A90E38930509}"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A77AD05-6EBD-4267-B605-78517A39FAB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1B96EE81-8381-44CD-8CF7-E8DBEF964D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1822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16C58-35FA-4ADE-957E-29399DB3DA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E10C6C-0EC3-4187-8286-E9506D854B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BCCCE7-8B4C-4E64-90E1-02ABEE8F29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D9661A-B005-4975-822C-BCA4A04A5E73}"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FA4AEFD4-D18B-4236-A78A-5D991D5ED99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0EDAD67-8683-4267-8AF5-5AE1A06BA6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304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6FEB2-69A6-40C8-A5F8-DD6D1F652D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561E31-411F-4359-ADCA-4152730AA9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16B39DB-E687-49F7-8847-1F03403898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85AE81-0564-4255-87F1-CDF52D436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E4B0FC-B806-41B2-884F-81DE3912E530}"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9B8067C3-872B-4B91-BB5D-D3B8ED075A5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C6AF9EF8-DBF6-4FA5-9B40-1DC1DF911F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60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6569A-F1C7-43C7-B170-A3C2B24F2B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3A7178-BFA3-49F7-8D33-5812CA67A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4C8E7D-9AC7-4300-BBE6-3B39CC9F010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81EE1-E8F5-4DD9-B6DE-3D5BC91EF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53FBCBA-7198-4859-8C4D-F3E8FD836D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3C812C8-F1F7-443C-BF1A-49E8C882DCD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69736C-41CB-4298-8900-850ACE4FC446}"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a:extLst>
              <a:ext uri="{FF2B5EF4-FFF2-40B4-BE49-F238E27FC236}">
                <a16:creationId xmlns:a16="http://schemas.microsoft.com/office/drawing/2014/main" id="{18996D38-BF98-4797-AEF6-CAE66CC554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a:extLst>
              <a:ext uri="{FF2B5EF4-FFF2-40B4-BE49-F238E27FC236}">
                <a16:creationId xmlns:a16="http://schemas.microsoft.com/office/drawing/2014/main" id="{C155CCF1-F758-4318-AAE8-AB4712F0C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63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3B0B8-D98E-4FD9-AF7A-0089FD2E89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E8AB9-609D-4048-A002-EF42CAAF0F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DF0457-91FF-4A33-B9E2-B9302991C26B}"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a:extLst>
              <a:ext uri="{FF2B5EF4-FFF2-40B4-BE49-F238E27FC236}">
                <a16:creationId xmlns:a16="http://schemas.microsoft.com/office/drawing/2014/main" id="{3C7B86F3-ED7B-403C-871B-7985FD81AA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a:extLst>
              <a:ext uri="{FF2B5EF4-FFF2-40B4-BE49-F238E27FC236}">
                <a16:creationId xmlns:a16="http://schemas.microsoft.com/office/drawing/2014/main" id="{77425FC1-0C3E-496F-A108-CC2F89AC21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4757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1C7F11-0D2A-4FAC-80E8-FD35990ED2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E2E1DD8-68F2-4EFB-BA52-7AFFE7608A21}"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8FDB3C9A-F3B4-4AE7-B621-91958259F81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D7FAD33-D456-41D5-B782-86819D9A0F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4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5C6BB-099F-4221-9320-5D2DBF6B5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BE0946-0C38-486F-A4C1-534D5E2A23D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4E673B-A171-44C5-8287-4841A6148C3E}"/>
              </a:ext>
            </a:extLst>
          </p:cNvPr>
          <p:cNvSpPr>
            <a:spLocks noGrp="1"/>
          </p:cNvSpPr>
          <p:nvPr>
            <p:ph type="dt" sz="half" idx="10"/>
          </p:nvPr>
        </p:nvSpPr>
        <p:spPr/>
        <p:txBody>
          <a:bodyPr/>
          <a:lstStyle/>
          <a:p>
            <a:fld id="{0044FA51-69CC-4964-8367-859F836A9864}" type="datetime1">
              <a:rPr lang="zh-CN" altLang="en-US" smtClean="0"/>
              <a:t>2020/8/10</a:t>
            </a:fld>
            <a:endParaRPr lang="zh-CN" altLang="en-US"/>
          </a:p>
        </p:txBody>
      </p:sp>
      <p:sp>
        <p:nvSpPr>
          <p:cNvPr id="5" name="页脚占位符 4">
            <a:extLst>
              <a:ext uri="{FF2B5EF4-FFF2-40B4-BE49-F238E27FC236}">
                <a16:creationId xmlns:a16="http://schemas.microsoft.com/office/drawing/2014/main" id="{BA77AD05-6EBD-4267-B605-78517A39FA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96EE81-8381-44CD-8CF7-E8DBEF964D29}"/>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1012674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873EE-44E7-4F50-B230-92D93B7334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5E6255-D83F-47E1-A3EE-D349FE5BD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F9E7E4-449D-4E11-915D-1461E365A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EC6EFF-7575-42CF-A2B5-88D74C1B05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E314EF-1A4C-40F6-BC3A-925E6639B4A1}"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9D58F9A0-17DC-4709-B54B-9398CE1469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140E4692-13CC-412A-8696-A5EF6287F9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8019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E90B-F203-4538-9BB6-F2A5F18C3A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E24D32-18B7-43FD-8120-1AAE5C339F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814F2B-CEF1-467E-B851-D5E101DB2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FCC77C-F235-45EA-A210-C7A32585966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B7A396-1C79-40BB-B5B8-D9D547A1A5B6}"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B41B4BC2-BF65-4B34-A8FB-0622370D25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002A686D-1A3A-4AA7-BED5-62BC3D9E4E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7165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B3DE2-504D-4C58-8958-73277166B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6840C6-C818-4F86-8AB0-86C4853FE2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C65058-164C-4099-B2A0-3B8A9DE4990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4241F3-C7BA-4220-8F24-10408D967884}"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B66D706-4986-4B7E-8EF0-F04FF6CA21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D0A6C519-E58C-429E-BDF0-5D105C9B45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6848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5197EA-15F3-4789-A4B6-121F4D86134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92831E-EACA-447C-8D0C-7E636372B3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475910-496C-403D-A2F9-7A8C32E8C9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772D16-EFEC-416B-B5C9-6C797AE2F74B}"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DD7DABE-A93D-49CE-BE07-33675FC029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1E6B623C-AC49-448A-A2C9-6DB0712B15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2341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EEFDFB9-4935-481B-A011-7768C153BC57}"/>
              </a:ext>
            </a:extLst>
          </p:cNvPr>
          <p:cNvGrpSpPr/>
          <p:nvPr userDrawn="1"/>
        </p:nvGrpSpPr>
        <p:grpSpPr>
          <a:xfrm flipV="1">
            <a:off x="0" y="6487888"/>
            <a:ext cx="12192000" cy="370112"/>
            <a:chOff x="0" y="-40730"/>
            <a:chExt cx="12192000" cy="370112"/>
          </a:xfrm>
        </p:grpSpPr>
        <p:sp>
          <p:nvSpPr>
            <p:cNvPr id="6" name="矩形 5">
              <a:extLst>
                <a:ext uri="{FF2B5EF4-FFF2-40B4-BE49-F238E27FC236}">
                  <a16:creationId xmlns:a16="http://schemas.microsoft.com/office/drawing/2014/main" id="{DEF01BA0-75EC-4537-81D5-D65B0E3BA01E}"/>
                </a:ext>
              </a:extLst>
            </p:cNvPr>
            <p:cNvSpPr/>
            <p:nvPr userDrawn="1"/>
          </p:nvSpPr>
          <p:spPr>
            <a:xfrm>
              <a:off x="0" y="-40730"/>
              <a:ext cx="12192000" cy="3701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10F60CBB-830A-40A2-9B83-6C013E0DDF12}"/>
                </a:ext>
              </a:extLst>
            </p:cNvPr>
            <p:cNvSpPr/>
            <p:nvPr userDrawn="1"/>
          </p:nvSpPr>
          <p:spPr>
            <a:xfrm>
              <a:off x="0" y="-40730"/>
              <a:ext cx="12192000" cy="285614"/>
            </a:xfrm>
            <a:prstGeom prst="rect">
              <a:avLst/>
            </a:prstGeom>
            <a:solidFill>
              <a:srgbClr val="00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cxnSp>
        <p:nvCxnSpPr>
          <p:cNvPr id="95" name="直接连接符 94">
            <a:extLst>
              <a:ext uri="{FF2B5EF4-FFF2-40B4-BE49-F238E27FC236}">
                <a16:creationId xmlns:a16="http://schemas.microsoft.com/office/drawing/2014/main" id="{DB6BF7CA-CE17-4FF8-B07D-733728917813}"/>
              </a:ext>
            </a:extLst>
          </p:cNvPr>
          <p:cNvCxnSpPr>
            <a:cxnSpLocks/>
          </p:cNvCxnSpPr>
          <p:nvPr userDrawn="1"/>
        </p:nvCxnSpPr>
        <p:spPr>
          <a:xfrm>
            <a:off x="3" y="733438"/>
            <a:ext cx="94074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矩形: 圆角 4">
            <a:extLst>
              <a:ext uri="{FF2B5EF4-FFF2-40B4-BE49-F238E27FC236}">
                <a16:creationId xmlns:a16="http://schemas.microsoft.com/office/drawing/2014/main" id="{300A7EA0-2C0F-4BF3-992F-1D99D67061B0}"/>
              </a:ext>
            </a:extLst>
          </p:cNvPr>
          <p:cNvSpPr txBox="1"/>
          <p:nvPr userDrawn="1"/>
        </p:nvSpPr>
        <p:spPr>
          <a:xfrm>
            <a:off x="0" y="436506"/>
            <a:ext cx="12106328" cy="5938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1438" tIns="71438" rIns="71438" bIns="71438" numCol="1" spcCol="1270" anchor="ctr" anchorCtr="0">
            <a:noAutofit/>
          </a:bodyPr>
          <a:lstStyle/>
          <a:p>
            <a:pPr marL="0" marR="0" lvl="0" indent="0" algn="ctr" defTabSz="833438" rtl="0" eaLnBrk="1" fontAlgn="auto"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研究目的</a:t>
            </a:r>
          </a:p>
        </p:txBody>
      </p:sp>
      <p:graphicFrame>
        <p:nvGraphicFramePr>
          <p:cNvPr id="102" name="图示 101">
            <a:extLst>
              <a:ext uri="{FF2B5EF4-FFF2-40B4-BE49-F238E27FC236}">
                <a16:creationId xmlns:a16="http://schemas.microsoft.com/office/drawing/2014/main" id="{039B8BA1-6097-49E9-86C5-41FDEA2AF50C}"/>
              </a:ext>
            </a:extLst>
          </p:cNvPr>
          <p:cNvGraphicFramePr/>
          <p:nvPr userDrawn="1"/>
        </p:nvGraphicFramePr>
        <p:xfrm>
          <a:off x="-914400" y="409975"/>
          <a:ext cx="14020800" cy="646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6" name="内容占位符 2">
            <a:extLst>
              <a:ext uri="{FF2B5EF4-FFF2-40B4-BE49-F238E27FC236}">
                <a16:creationId xmlns:a16="http://schemas.microsoft.com/office/drawing/2014/main" id="{3F4399D8-2316-4555-955F-D2A398A4C455}"/>
              </a:ext>
            </a:extLst>
          </p:cNvPr>
          <p:cNvSpPr>
            <a:spLocks noGrp="1"/>
          </p:cNvSpPr>
          <p:nvPr>
            <p:ph idx="1" hasCustomPrompt="1"/>
          </p:nvPr>
        </p:nvSpPr>
        <p:spPr>
          <a:xfrm>
            <a:off x="838200" y="1349375"/>
            <a:ext cx="10515600" cy="4351338"/>
          </a:xfrm>
        </p:spPr>
        <p:txBody>
          <a:bodyPr>
            <a:normAutofit/>
          </a:bodyPr>
          <a:lstStyle>
            <a:lvl1pPr>
              <a:lnSpc>
                <a:spcPct val="120000"/>
              </a:lnSpc>
              <a:spcBef>
                <a:spcPts val="1500"/>
              </a:spcBef>
              <a:spcAft>
                <a:spcPts val="1200"/>
              </a:spcAft>
              <a:defRPr>
                <a:latin typeface="黑体" panose="02010609060101010101" pitchFamily="49" charset="-122"/>
                <a:ea typeface="黑体" panose="02010609060101010101" pitchFamily="49" charset="-122"/>
              </a:defRPr>
            </a:lvl1pPr>
          </a:lstStyle>
          <a:p>
            <a:pPr>
              <a:lnSpc>
                <a:spcPct val="120000"/>
              </a:lnSpc>
              <a:spcBef>
                <a:spcPts val="1500"/>
              </a:spcBef>
              <a:spcAft>
                <a:spcPts val="1200"/>
              </a:spcAft>
            </a:pPr>
            <a:r>
              <a:rPr lang="en-US" altLang="zh-CN" sz="1800" dirty="0"/>
              <a:t>1. </a:t>
            </a:r>
            <a:endParaRPr lang="zh-CN" altLang="en-US" sz="1800" dirty="0"/>
          </a:p>
        </p:txBody>
      </p:sp>
      <p:sp>
        <p:nvSpPr>
          <p:cNvPr id="2" name="圆角矩形 1"/>
          <p:cNvSpPr/>
          <p:nvPr userDrawn="1"/>
        </p:nvSpPr>
        <p:spPr>
          <a:xfrm>
            <a:off x="0" y="369107"/>
            <a:ext cx="12192000" cy="607134"/>
          </a:xfrm>
          <a:prstGeom prst="roundRect">
            <a:avLst/>
          </a:prstGeom>
          <a:solidFill>
            <a:srgbClr val="005C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占位符 13"/>
          <p:cNvSpPr>
            <a:spLocks noGrp="1"/>
          </p:cNvSpPr>
          <p:nvPr>
            <p:ph type="body" sz="quarter" idx="10" hasCustomPrompt="1"/>
          </p:nvPr>
        </p:nvSpPr>
        <p:spPr>
          <a:xfrm>
            <a:off x="3317103" y="369107"/>
            <a:ext cx="6337643" cy="607134"/>
          </a:xfrm>
        </p:spPr>
        <p:txBody>
          <a:bodyPr>
            <a:normAutofit/>
          </a:bodyPr>
          <a:lstStyle>
            <a:lvl1pPr marL="0" indent="0" algn="ctr">
              <a:lnSpc>
                <a:spcPct val="100000"/>
              </a:lnSpc>
              <a:defRPr sz="3200">
                <a:solidFill>
                  <a:schemeClr val="bg1"/>
                </a:solidFill>
              </a:defRPr>
            </a:lvl1pPr>
          </a:lstStyle>
          <a:p>
            <a:pPr lvl="0"/>
            <a:r>
              <a:rPr lang="en-US" altLang="zh-CN" dirty="0"/>
              <a:t>title</a:t>
            </a:r>
            <a:endParaRPr lang="zh-CN" altLang="en-US" dirty="0"/>
          </a:p>
        </p:txBody>
      </p:sp>
      <p:sp>
        <p:nvSpPr>
          <p:cNvPr id="3" name="日期占位符 2"/>
          <p:cNvSpPr>
            <a:spLocks noGrp="1"/>
          </p:cNvSpPr>
          <p:nvPr>
            <p:ph type="dt" sz="half" idx="11"/>
          </p:nvPr>
        </p:nvSpPr>
        <p:spPr>
          <a:xfrm>
            <a:off x="838200" y="6508756"/>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05C062-0A8D-4E14-BF27-2892E4A0A8AE}"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2"/>
          </p:nvPr>
        </p:nvSpPr>
        <p:spPr>
          <a:xfrm>
            <a:off x="4038600" y="650875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灯片编号占位符 7"/>
          <p:cNvSpPr>
            <a:spLocks noGrp="1"/>
          </p:cNvSpPr>
          <p:nvPr>
            <p:ph type="sldNum" sz="quarter" idx="13"/>
          </p:nvPr>
        </p:nvSpPr>
        <p:spPr>
          <a:xfrm>
            <a:off x="8610600" y="65087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0136142"/>
      </p:ext>
    </p:extLst>
  </p:cSld>
  <p:clrMapOvr>
    <a:masterClrMapping/>
  </p:clrMapOvr>
  <p:extLst mod="1">
    <p:ext uri="{DCECCB84-F9BA-43D5-87BE-67443E8EF086}">
      <p15:sldGuideLst xmlns:p15="http://schemas.microsoft.com/office/powerpoint/2012/main">
        <p15:guide id="1" orient="horz" pos="640">
          <p15:clr>
            <a:srgbClr val="FBAE40"/>
          </p15:clr>
        </p15:guide>
        <p15:guide id="2" pos="119">
          <p15:clr>
            <a:srgbClr val="FBAE40"/>
          </p15:clr>
        </p15:guide>
        <p15:guide id="3" pos="4214">
          <p15:clr>
            <a:srgbClr val="FBAE40"/>
          </p15:clr>
        </p15:guide>
        <p15:guide id="4" pos="2160">
          <p15:clr>
            <a:srgbClr val="FBAE40"/>
          </p15:clr>
        </p15:guide>
        <p15:guide id="5"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16C58-35FA-4ADE-957E-29399DB3DA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E10C6C-0EC3-4187-8286-E9506D854B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BCCCE7-8B4C-4E64-90E1-02ABEE8F2932}"/>
              </a:ext>
            </a:extLst>
          </p:cNvPr>
          <p:cNvSpPr>
            <a:spLocks noGrp="1"/>
          </p:cNvSpPr>
          <p:nvPr>
            <p:ph type="dt" sz="half" idx="10"/>
          </p:nvPr>
        </p:nvSpPr>
        <p:spPr/>
        <p:txBody>
          <a:bodyPr/>
          <a:lstStyle/>
          <a:p>
            <a:fld id="{A2E5CF70-8428-4DE5-97A6-2C49AB16BC76}" type="datetime1">
              <a:rPr lang="zh-CN" altLang="en-US" smtClean="0"/>
              <a:t>2020/8/10</a:t>
            </a:fld>
            <a:endParaRPr lang="zh-CN" altLang="en-US"/>
          </a:p>
        </p:txBody>
      </p:sp>
      <p:sp>
        <p:nvSpPr>
          <p:cNvPr id="5" name="页脚占位符 4">
            <a:extLst>
              <a:ext uri="{FF2B5EF4-FFF2-40B4-BE49-F238E27FC236}">
                <a16:creationId xmlns:a16="http://schemas.microsoft.com/office/drawing/2014/main" id="{FA4AEFD4-D18B-4236-A78A-5D991D5ED9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EDAD67-8683-4267-8AF5-5AE1A06BA62A}"/>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5585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6FEB2-69A6-40C8-A5F8-DD6D1F652D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561E31-411F-4359-ADCA-4152730AA9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16B39DB-E687-49F7-8847-1F03403898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85AE81-0564-4255-87F1-CDF52D43600A}"/>
              </a:ext>
            </a:extLst>
          </p:cNvPr>
          <p:cNvSpPr>
            <a:spLocks noGrp="1"/>
          </p:cNvSpPr>
          <p:nvPr>
            <p:ph type="dt" sz="half" idx="10"/>
          </p:nvPr>
        </p:nvSpPr>
        <p:spPr/>
        <p:txBody>
          <a:bodyPr/>
          <a:lstStyle/>
          <a:p>
            <a:fld id="{28C1170A-8CD4-4E49-8A56-CA6D9196648B}" type="datetime1">
              <a:rPr lang="zh-CN" altLang="en-US" smtClean="0"/>
              <a:t>2020/8/10</a:t>
            </a:fld>
            <a:endParaRPr lang="zh-CN" altLang="en-US"/>
          </a:p>
        </p:txBody>
      </p:sp>
      <p:sp>
        <p:nvSpPr>
          <p:cNvPr id="6" name="页脚占位符 5">
            <a:extLst>
              <a:ext uri="{FF2B5EF4-FFF2-40B4-BE49-F238E27FC236}">
                <a16:creationId xmlns:a16="http://schemas.microsoft.com/office/drawing/2014/main" id="{9B8067C3-872B-4B91-BB5D-D3B8ED075A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AF9EF8-DBF6-4FA5-9B40-1DC1DF911F81}"/>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18959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6569A-F1C7-43C7-B170-A3C2B24F2B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3A7178-BFA3-49F7-8D33-5812CA67A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4C8E7D-9AC7-4300-BBE6-3B39CC9F010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781EE1-E8F5-4DD9-B6DE-3D5BC91EF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53FBCBA-7198-4859-8C4D-F3E8FD836DB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3C812C8-F1F7-443C-BF1A-49E8C882DCD3}"/>
              </a:ext>
            </a:extLst>
          </p:cNvPr>
          <p:cNvSpPr>
            <a:spLocks noGrp="1"/>
          </p:cNvSpPr>
          <p:nvPr>
            <p:ph type="dt" sz="half" idx="10"/>
          </p:nvPr>
        </p:nvSpPr>
        <p:spPr/>
        <p:txBody>
          <a:bodyPr/>
          <a:lstStyle/>
          <a:p>
            <a:fld id="{917C0C83-226A-4950-BD72-E6D92E2076A1}" type="datetime1">
              <a:rPr lang="zh-CN" altLang="en-US" smtClean="0"/>
              <a:t>2020/8/10</a:t>
            </a:fld>
            <a:endParaRPr lang="zh-CN" altLang="en-US"/>
          </a:p>
        </p:txBody>
      </p:sp>
      <p:sp>
        <p:nvSpPr>
          <p:cNvPr id="8" name="页脚占位符 7">
            <a:extLst>
              <a:ext uri="{FF2B5EF4-FFF2-40B4-BE49-F238E27FC236}">
                <a16:creationId xmlns:a16="http://schemas.microsoft.com/office/drawing/2014/main" id="{18996D38-BF98-4797-AEF6-CAE66CC554C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55CCF1-F758-4318-AAE8-AB4712F0C974}"/>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97598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3B0B8-D98E-4FD9-AF7A-0089FD2E89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6E8AB9-609D-4048-A002-EF42CAAF0F88}"/>
              </a:ext>
            </a:extLst>
          </p:cNvPr>
          <p:cNvSpPr>
            <a:spLocks noGrp="1"/>
          </p:cNvSpPr>
          <p:nvPr>
            <p:ph type="dt" sz="half" idx="10"/>
          </p:nvPr>
        </p:nvSpPr>
        <p:spPr/>
        <p:txBody>
          <a:bodyPr/>
          <a:lstStyle/>
          <a:p>
            <a:fld id="{F0DD44FB-4BEF-4F8B-9DB8-A7C38EFFD323}" type="datetime1">
              <a:rPr lang="zh-CN" altLang="en-US" smtClean="0"/>
              <a:t>2020/8/10</a:t>
            </a:fld>
            <a:endParaRPr lang="zh-CN" altLang="en-US"/>
          </a:p>
        </p:txBody>
      </p:sp>
      <p:sp>
        <p:nvSpPr>
          <p:cNvPr id="4" name="页脚占位符 3">
            <a:extLst>
              <a:ext uri="{FF2B5EF4-FFF2-40B4-BE49-F238E27FC236}">
                <a16:creationId xmlns:a16="http://schemas.microsoft.com/office/drawing/2014/main" id="{3C7B86F3-ED7B-403C-871B-7985FD81AA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7425FC1-0C3E-496F-A108-CC2F89AC2130}"/>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597697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1C7F11-0D2A-4FAC-80E8-FD35990ED2F1}"/>
              </a:ext>
            </a:extLst>
          </p:cNvPr>
          <p:cNvSpPr>
            <a:spLocks noGrp="1"/>
          </p:cNvSpPr>
          <p:nvPr>
            <p:ph type="dt" sz="half" idx="10"/>
          </p:nvPr>
        </p:nvSpPr>
        <p:spPr/>
        <p:txBody>
          <a:bodyPr/>
          <a:lstStyle/>
          <a:p>
            <a:fld id="{3FBCD70A-982B-4465-9FAF-015CC2500E99}" type="datetime1">
              <a:rPr lang="zh-CN" altLang="en-US" smtClean="0"/>
              <a:t>2020/8/10</a:t>
            </a:fld>
            <a:endParaRPr lang="zh-CN" altLang="en-US"/>
          </a:p>
        </p:txBody>
      </p:sp>
      <p:sp>
        <p:nvSpPr>
          <p:cNvPr id="3" name="页脚占位符 2">
            <a:extLst>
              <a:ext uri="{FF2B5EF4-FFF2-40B4-BE49-F238E27FC236}">
                <a16:creationId xmlns:a16="http://schemas.microsoft.com/office/drawing/2014/main" id="{8FDB3C9A-F3B4-4AE7-B621-91958259F8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7FAD33-D456-41D5-B782-86819D9A0F20}"/>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4972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873EE-44E7-4F50-B230-92D93B7334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5E6255-D83F-47E1-A3EE-D349FE5BDE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6F9E7E4-449D-4E11-915D-1461E365A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EC6EFF-7575-42CF-A2B5-88D74C1B0539}"/>
              </a:ext>
            </a:extLst>
          </p:cNvPr>
          <p:cNvSpPr>
            <a:spLocks noGrp="1"/>
          </p:cNvSpPr>
          <p:nvPr>
            <p:ph type="dt" sz="half" idx="10"/>
          </p:nvPr>
        </p:nvSpPr>
        <p:spPr/>
        <p:txBody>
          <a:bodyPr/>
          <a:lstStyle/>
          <a:p>
            <a:fld id="{AA1F5B2E-29A1-4BC6-8A68-45B814DD943C}" type="datetime1">
              <a:rPr lang="zh-CN" altLang="en-US" smtClean="0"/>
              <a:t>2020/8/10</a:t>
            </a:fld>
            <a:endParaRPr lang="zh-CN" altLang="en-US"/>
          </a:p>
        </p:txBody>
      </p:sp>
      <p:sp>
        <p:nvSpPr>
          <p:cNvPr id="6" name="页脚占位符 5">
            <a:extLst>
              <a:ext uri="{FF2B5EF4-FFF2-40B4-BE49-F238E27FC236}">
                <a16:creationId xmlns:a16="http://schemas.microsoft.com/office/drawing/2014/main" id="{9D58F9A0-17DC-4709-B54B-9398CE1469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0E4692-13CC-412A-8696-A5EF6287F962}"/>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17851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E90B-F203-4538-9BB6-F2A5F18C3A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1E24D32-18B7-43FD-8120-1AAE5C339F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814F2B-CEF1-467E-B851-D5E101DB2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FCC77C-F235-45EA-A210-C7A32585966D}"/>
              </a:ext>
            </a:extLst>
          </p:cNvPr>
          <p:cNvSpPr>
            <a:spLocks noGrp="1"/>
          </p:cNvSpPr>
          <p:nvPr>
            <p:ph type="dt" sz="half" idx="10"/>
          </p:nvPr>
        </p:nvSpPr>
        <p:spPr/>
        <p:txBody>
          <a:bodyPr/>
          <a:lstStyle/>
          <a:p>
            <a:fld id="{323B59C2-A1A8-4443-906B-5DC68ED0B27C}" type="datetime1">
              <a:rPr lang="zh-CN" altLang="en-US" smtClean="0"/>
              <a:t>2020/8/10</a:t>
            </a:fld>
            <a:endParaRPr lang="zh-CN" altLang="en-US"/>
          </a:p>
        </p:txBody>
      </p:sp>
      <p:sp>
        <p:nvSpPr>
          <p:cNvPr id="6" name="页脚占位符 5">
            <a:extLst>
              <a:ext uri="{FF2B5EF4-FFF2-40B4-BE49-F238E27FC236}">
                <a16:creationId xmlns:a16="http://schemas.microsoft.com/office/drawing/2014/main" id="{B41B4BC2-BF65-4B34-A8FB-0622370D25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2A686D-1A3A-4AA7-BED5-62BC3D9E4E0B}"/>
              </a:ext>
            </a:extLst>
          </p:cNvPr>
          <p:cNvSpPr>
            <a:spLocks noGrp="1"/>
          </p:cNvSpPr>
          <p:nvPr>
            <p:ph type="sldNum" sz="quarter" idx="12"/>
          </p:nvPr>
        </p:nvSpPr>
        <p:spPr/>
        <p:txBody>
          <a:body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391812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B335D9-0421-463A-BD16-BC26FE58D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47F1D6-E7B5-404D-8DA2-5BFF52644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945E97-F034-4EDF-A2C5-AFE9242B9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2E089-0B7B-469F-88D3-3FCEF14224A8}" type="datetime1">
              <a:rPr lang="zh-CN" altLang="en-US" smtClean="0"/>
              <a:t>2020/8/10</a:t>
            </a:fld>
            <a:endParaRPr lang="zh-CN" altLang="en-US"/>
          </a:p>
        </p:txBody>
      </p:sp>
      <p:sp>
        <p:nvSpPr>
          <p:cNvPr id="5" name="页脚占位符 4">
            <a:extLst>
              <a:ext uri="{FF2B5EF4-FFF2-40B4-BE49-F238E27FC236}">
                <a16:creationId xmlns:a16="http://schemas.microsoft.com/office/drawing/2014/main" id="{CD5FFD60-6A0A-4047-9BA1-D2D886281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664A1FF-E5CC-4F8A-A231-44B5B22F9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94D82-8592-41F5-A4B8-6960F58C31D8}" type="slidenum">
              <a:rPr lang="zh-CN" altLang="en-US" smtClean="0"/>
              <a:t>‹#›</a:t>
            </a:fld>
            <a:endParaRPr lang="zh-CN" altLang="en-US"/>
          </a:p>
        </p:txBody>
      </p:sp>
    </p:spTree>
    <p:extLst>
      <p:ext uri="{BB962C8B-B14F-4D97-AF65-F5344CB8AC3E}">
        <p14:creationId xmlns:p14="http://schemas.microsoft.com/office/powerpoint/2010/main" val="289919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B335D9-0421-463A-BD16-BC26FE58D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47F1D6-E7B5-404D-8DA2-5BFF52644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945E97-F034-4EDF-A2C5-AFE9242B9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94937FB-2916-4371-BFC3-CA215D22FD6A}"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D5FFD60-6A0A-4047-9BA1-D2D886281D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664A1FF-E5CC-4F8A-A231-44B5B22F9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1E94D82-8592-41F5-A4B8-6960F58C31D8}"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60218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81.png"/><Relationship Id="rId2" Type="http://schemas.openxmlformats.org/officeDocument/2006/relationships/image" Target="../media/image240.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9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41.png"/><Relationship Id="rId5" Type="http://schemas.openxmlformats.org/officeDocument/2006/relationships/image" Target="../media/image330.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40.png"/><Relationship Id="rId11"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50.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20.pn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50.pn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40.png"/><Relationship Id="rId5" Type="http://schemas.openxmlformats.org/officeDocument/2006/relationships/image" Target="../media/image58.jpe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jpe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7.jpeg"/><Relationship Id="rId11" Type="http://schemas.openxmlformats.org/officeDocument/2006/relationships/image" Target="../media/image71.png"/><Relationship Id="rId5" Type="http://schemas.openxmlformats.org/officeDocument/2006/relationships/image" Target="../media/image66.jpeg"/><Relationship Id="rId10" Type="http://schemas.openxmlformats.org/officeDocument/2006/relationships/image" Target="../media/image70.png"/><Relationship Id="rId4" Type="http://schemas.openxmlformats.org/officeDocument/2006/relationships/image" Target="../media/image65.jpe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jpeg"/><Relationship Id="rId1" Type="http://schemas.openxmlformats.org/officeDocument/2006/relationships/slideLayout" Target="../slideLayouts/slideLayout12.xml"/><Relationship Id="rId4" Type="http://schemas.openxmlformats.org/officeDocument/2006/relationships/image" Target="../media/image82.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4.jp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310.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4E48B-9366-4147-91C8-F0C9A929B3D4}"/>
              </a:ext>
            </a:extLst>
          </p:cNvPr>
          <p:cNvSpPr>
            <a:spLocks noGrp="1"/>
          </p:cNvSpPr>
          <p:nvPr>
            <p:ph type="ctrTitle"/>
          </p:nvPr>
        </p:nvSpPr>
        <p:spPr>
          <a:xfrm>
            <a:off x="1524000" y="1584325"/>
            <a:ext cx="9144000" cy="1509077"/>
          </a:xfrm>
        </p:spPr>
        <p:txBody>
          <a:bodyPr>
            <a:normAutofit/>
          </a:bodyPr>
          <a:lstStyle/>
          <a:p>
            <a:r>
              <a:rPr lang="zh-CN" altLang="en-US" dirty="0" smtClean="0">
                <a:latin typeface="黑体" panose="02010609060101010101" pitchFamily="49" charset="-122"/>
                <a:ea typeface="黑体" panose="02010609060101010101" pitchFamily="49" charset="-122"/>
                <a:cs typeface="Arial" panose="020B0604020202020204" pitchFamily="34" charset="0"/>
              </a:rPr>
              <a:t>二维红外光谱</a:t>
            </a:r>
            <a:r>
              <a:rPr lang="en-US" altLang="zh-CN" dirty="0">
                <a:latin typeface="黑体" panose="02010609060101010101" pitchFamily="49" charset="-122"/>
                <a:ea typeface="黑体" panose="02010609060101010101" pitchFamily="49" charset="-122"/>
                <a:cs typeface="Arial" panose="020B0604020202020204" pitchFamily="34" charset="0"/>
              </a:rPr>
              <a:t/>
            </a:r>
            <a:br>
              <a:rPr lang="en-US" altLang="zh-CN" dirty="0">
                <a:latin typeface="黑体" panose="02010609060101010101" pitchFamily="49" charset="-122"/>
                <a:ea typeface="黑体" panose="02010609060101010101" pitchFamily="49" charset="-122"/>
                <a:cs typeface="Arial" panose="020B0604020202020204" pitchFamily="34" charset="0"/>
              </a:rPr>
            </a:br>
            <a:r>
              <a:rPr lang="en-US" altLang="zh-CN" sz="4000" dirty="0" smtClean="0">
                <a:latin typeface="Arial" panose="020B0604020202020204" pitchFamily="34" charset="0"/>
                <a:ea typeface="黑体" panose="02010609060101010101" pitchFamily="49" charset="-122"/>
                <a:cs typeface="Arial" panose="020B0604020202020204" pitchFamily="34" charset="0"/>
              </a:rPr>
              <a:t>Two-dimensional Infrared Spectra</a:t>
            </a: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3" name="副标题 2">
            <a:extLst>
              <a:ext uri="{FF2B5EF4-FFF2-40B4-BE49-F238E27FC236}">
                <a16:creationId xmlns:a16="http://schemas.microsoft.com/office/drawing/2014/main" id="{E16101DD-B34F-46D6-B178-B81346E07021}"/>
              </a:ext>
            </a:extLst>
          </p:cNvPr>
          <p:cNvSpPr>
            <a:spLocks noGrp="1"/>
          </p:cNvSpPr>
          <p:nvPr>
            <p:ph type="subTitle" idx="1"/>
          </p:nvPr>
        </p:nvSpPr>
        <p:spPr>
          <a:xfrm>
            <a:off x="1524000" y="3988118"/>
            <a:ext cx="9144000" cy="1091882"/>
          </a:xfrm>
        </p:spPr>
        <p:txBody>
          <a:bodyPr/>
          <a:lstStyle/>
          <a:p>
            <a:r>
              <a:rPr lang="zh-CN" altLang="en-US" dirty="0">
                <a:latin typeface="黑体" panose="02010609060101010101" pitchFamily="49" charset="-122"/>
                <a:ea typeface="黑体" panose="02010609060101010101" pitchFamily="49" charset="-122"/>
              </a:rPr>
              <a:t>李由</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2020</a:t>
            </a:r>
            <a:r>
              <a:rPr lang="zh-CN" altLang="en-US" dirty="0" smtClean="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3</a:t>
            </a:r>
            <a:r>
              <a:rPr lang="zh-CN" altLang="en-US" dirty="0" smtClean="0">
                <a:latin typeface="黑体" panose="02010609060101010101" pitchFamily="49" charset="-122"/>
                <a:ea typeface="黑体" panose="02010609060101010101" pitchFamily="49" charset="-122"/>
              </a:rPr>
              <a:t>日</a:t>
            </a:r>
            <a:endParaRPr lang="zh-CN" altLang="en-US" dirty="0">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lstStyle/>
          <a:p>
            <a:fld id="{10415670-742C-49F4-9E91-6548F7FC7ACB}" type="datetime1">
              <a:rPr lang="zh-CN" altLang="en-US" smtClean="0"/>
              <a:t>2020/8/10</a:t>
            </a:fld>
            <a:endParaRPr lang="zh-CN" altLang="en-US"/>
          </a:p>
        </p:txBody>
      </p:sp>
    </p:spTree>
    <p:extLst>
      <p:ext uri="{BB962C8B-B14F-4D97-AF65-F5344CB8AC3E}">
        <p14:creationId xmlns:p14="http://schemas.microsoft.com/office/powerpoint/2010/main" val="1272856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smtClean="0"/>
                  <a:t>1. </a:t>
                </a:r>
                <a:r>
                  <a:rPr lang="zh-CN" altLang="en-US" dirty="0" smtClean="0"/>
                  <a:t>体系在光的微扰下变为相干态，此时产生电极化并产生信号电场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m:rPr>
                            <m:sty m:val="p"/>
                          </m:rPr>
                          <a:rPr lang="en-US" altLang="zh-CN" b="0" i="1" smtClean="0">
                            <a:latin typeface="Cambria Math" panose="02040503050406030204" pitchFamily="18" charset="0"/>
                          </a:rPr>
                          <m:t>sig</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oMath>
                </a14:m>
                <a:r>
                  <a:rPr lang="zh-CN" altLang="en-US" dirty="0" smtClean="0"/>
                  <a:t>。电极化通过体系偶极算符的量子统计平均描述。</a:t>
                </a:r>
                <a:endParaRPr lang="en-US" altLang="zh-CN" dirty="0" smtClean="0"/>
              </a:p>
              <a:p>
                <a:r>
                  <a:rPr lang="en-US" altLang="zh-CN" dirty="0" smtClean="0"/>
                  <a:t>2. </a:t>
                </a:r>
                <a:r>
                  <a:rPr lang="en-US" altLang="zh-CN" dirty="0"/>
                  <a:t>n</a:t>
                </a:r>
                <a:r>
                  <a:rPr lang="zh-CN" altLang="en-US" dirty="0"/>
                  <a:t>阶</a:t>
                </a:r>
                <a:r>
                  <a:rPr lang="zh-CN" altLang="en-US" dirty="0" smtClean="0"/>
                  <a:t>极化对应</a:t>
                </a:r>
                <a:r>
                  <a:rPr lang="en-US" altLang="zh-CN" dirty="0"/>
                  <a:t>n</a:t>
                </a:r>
                <a:r>
                  <a:rPr lang="zh-CN" altLang="en-US" dirty="0" smtClean="0"/>
                  <a:t>阶含时微扰的密度矩阵，想要探测三光相干的二维光谱需要计算三阶含时微扰对应的响应函数。</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043" t="-980"/>
                </a:stretch>
              </a:blipFill>
            </p:spPr>
            <p:txBody>
              <a:bodyPr/>
              <a:lstStyle/>
              <a:p>
                <a:r>
                  <a:rPr lang="zh-CN" altLang="en-US">
                    <a:noFill/>
                  </a:rPr>
                  <a:t> </a:t>
                </a:r>
              </a:p>
            </p:txBody>
          </p:sp>
        </mc:Fallback>
      </mc:AlternateContent>
      <p:sp>
        <p:nvSpPr>
          <p:cNvPr id="3" name="文本占位符 2"/>
          <p:cNvSpPr>
            <a:spLocks noGrp="1"/>
          </p:cNvSpPr>
          <p:nvPr>
            <p:ph type="body" sz="quarter" idx="10"/>
          </p:nvPr>
        </p:nvSpPr>
        <p:spPr>
          <a:xfrm>
            <a:off x="2927179" y="369107"/>
            <a:ext cx="6337643" cy="607134"/>
          </a:xfrm>
        </p:spPr>
        <p:txBody>
          <a:bodyPr/>
          <a:lstStyle/>
          <a:p>
            <a:pPr>
              <a:buNone/>
            </a:pPr>
            <a:r>
              <a:rPr lang="zh-CN" altLang="en-US" dirty="0"/>
              <a:t>小结</a:t>
            </a:r>
          </a:p>
        </p:txBody>
      </p:sp>
      <p:sp>
        <p:nvSpPr>
          <p:cNvPr id="4" name="日期占位符 3"/>
          <p:cNvSpPr>
            <a:spLocks noGrp="1"/>
          </p:cNvSpPr>
          <p:nvPr>
            <p:ph type="dt" sz="half" idx="11"/>
          </p:nvPr>
        </p:nvSpPr>
        <p:spPr/>
        <p:txBody>
          <a:bodyPr/>
          <a:lstStyle/>
          <a:p>
            <a:fld id="{7E8203FB-C0BF-4833-AE72-E1A79B38B026}" type="datetime1">
              <a:rPr lang="zh-CN" altLang="en-US" smtClean="0"/>
              <a:t>2020/8/10</a:t>
            </a:fld>
            <a:endParaRPr lang="zh-CN" altLang="en-US"/>
          </a:p>
        </p:txBody>
      </p:sp>
    </p:spTree>
    <p:extLst>
      <p:ext uri="{BB962C8B-B14F-4D97-AF65-F5344CB8AC3E}">
        <p14:creationId xmlns:p14="http://schemas.microsoft.com/office/powerpoint/2010/main" val="3117255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927179" y="369107"/>
            <a:ext cx="6337643" cy="607134"/>
          </a:xfrm>
        </p:spPr>
        <p:txBody>
          <a:bodyPr/>
          <a:lstStyle/>
          <a:p>
            <a:pPr>
              <a:buNone/>
            </a:pPr>
            <a:r>
              <a:rPr lang="zh-CN" altLang="en-US" dirty="0" smtClean="0"/>
              <a:t>第</a:t>
            </a:r>
            <a:r>
              <a:rPr lang="zh-CN" altLang="en-US" dirty="0"/>
              <a:t>二</a:t>
            </a:r>
            <a:r>
              <a:rPr lang="zh-CN" altLang="en-US" dirty="0" smtClean="0"/>
              <a:t>节</a:t>
            </a:r>
            <a:endParaRPr lang="zh-CN" altLang="en-US" dirty="0"/>
          </a:p>
        </p:txBody>
      </p:sp>
      <p:sp>
        <p:nvSpPr>
          <p:cNvPr id="4" name="标题 1">
            <a:extLst>
              <a:ext uri="{FF2B5EF4-FFF2-40B4-BE49-F238E27FC236}">
                <a16:creationId xmlns:a16="http://schemas.microsoft.com/office/drawing/2014/main" id="{67E4E48B-9366-4147-91C8-F0C9A929B3D4}"/>
              </a:ext>
            </a:extLst>
          </p:cNvPr>
          <p:cNvSpPr txBox="1">
            <a:spLocks/>
          </p:cNvSpPr>
          <p:nvPr/>
        </p:nvSpPr>
        <p:spPr>
          <a:xfrm>
            <a:off x="1524000" y="2674462"/>
            <a:ext cx="9144000" cy="150907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latin typeface="黑体" panose="02010609060101010101" pitchFamily="49" charset="-122"/>
                <a:ea typeface="黑体" panose="02010609060101010101" pitchFamily="49" charset="-122"/>
                <a:cs typeface="Arial" panose="020B0604020202020204" pitchFamily="34" charset="0"/>
              </a:rPr>
              <a:t>半经典近似及</a:t>
            </a:r>
            <a:r>
              <a:rPr lang="zh-CN" altLang="en-US" dirty="0">
                <a:cs typeface="Arial" panose="020B0604020202020204" pitchFamily="34" charset="0"/>
              </a:rPr>
              <a:t>累积量</a:t>
            </a:r>
            <a:r>
              <a:rPr lang="zh-CN" altLang="en-US" dirty="0" smtClean="0">
                <a:cs typeface="Arial" panose="020B0604020202020204" pitchFamily="34" charset="0"/>
              </a:rPr>
              <a:t>展开</a:t>
            </a:r>
            <a:endParaRPr lang="en-US" altLang="zh-CN" dirty="0"/>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20BEBA-5200-429D-A499-EDA9B1FAF732}"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0895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双</a:t>
            </a:r>
            <a:r>
              <a:rPr lang="zh-CN" altLang="en-US" dirty="0" smtClean="0">
                <a:latin typeface="黑体" panose="02010609060101010101" pitchFamily="49" charset="-122"/>
                <a:cs typeface="Arial" panose="020B0604020202020204" pitchFamily="34" charset="0"/>
              </a:rPr>
              <a:t>能级体系线性响应函数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7" name="文本框 6">
            <a:extLst>
              <a:ext uri="{FF2B5EF4-FFF2-40B4-BE49-F238E27FC236}">
                <a16:creationId xmlns:a16="http://schemas.microsoft.com/office/drawing/2014/main" id="{122492D2-3240-45A6-B35B-A9E32960B4FD}"/>
              </a:ext>
            </a:extLst>
          </p:cNvPr>
          <p:cNvSpPr txBox="1"/>
          <p:nvPr/>
        </p:nvSpPr>
        <p:spPr>
          <a:xfrm>
            <a:off x="2136301" y="1189642"/>
            <a:ext cx="3262432" cy="461665"/>
          </a:xfrm>
          <a:prstGeom prst="rect">
            <a:avLst/>
          </a:prstGeom>
          <a:noFill/>
        </p:spPr>
        <p:txBody>
          <a:bodyPr wrap="none" rtlCol="0">
            <a:spAutoFit/>
          </a:bodyPr>
          <a:lstStyle/>
          <a:p>
            <a:r>
              <a:rPr lang="zh-CN" altLang="en-US" sz="2400" dirty="0">
                <a:latin typeface="黑体" panose="02010609060101010101" pitchFamily="49" charset="-122"/>
                <a:cs typeface="Arial" panose="020B0604020202020204" pitchFamily="34" charset="0"/>
              </a:rPr>
              <a:t>双能级体系</a:t>
            </a:r>
            <a:r>
              <a:rPr lang="zh-CN" altLang="en-US" sz="2400" dirty="0" smtClean="0">
                <a:latin typeface="Arial" panose="020B0604020202020204" pitchFamily="34" charset="0"/>
                <a:ea typeface="黑体" panose="02010609060101010101" pitchFamily="49" charset="-122"/>
              </a:rPr>
              <a:t>哈密顿量：</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4600094" y="1750133"/>
                <a:ext cx="4530506" cy="99104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𝑒</m:t>
                          </m:r>
                        </m:e>
                      </m:d>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𝐻</m:t>
                          </m:r>
                        </m:e>
                        <m:sub>
                          <m:r>
                            <a:rPr lang="en-US" altLang="zh-CN" b="0" i="1" smtClean="0">
                              <a:latin typeface="Cambria Math" panose="02040503050406030204" pitchFamily="18" charset="0"/>
                            </a:rPr>
                            <m:t>𝑒</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𝑞</m:t>
                          </m:r>
                        </m:e>
                      </m:d>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𝑒</m:t>
                          </m:r>
                        </m:e>
                      </m:d>
                    </m:oMath>
                  </m:oMathPara>
                </a14:m>
                <a:endParaRPr lang="en-US" altLang="zh-CN" i="1" dirty="0" smtClean="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𝑔</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oMath>
                  </m:oMathPara>
                </a14:m>
                <a:endParaRPr lang="en-US" altLang="zh-CN" b="0" dirty="0" smtClean="0"/>
              </a:p>
              <a:p>
                <a:pPr algn="ct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b="0" i="1" smtClean="0">
                              <a:latin typeface="Cambria Math" panose="02040503050406030204" pitchFamily="18" charset="0"/>
                            </a:rPr>
                            <m:t>𝑒</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i="1">
                          <a:latin typeface="Cambria Math" panose="02040503050406030204" pitchFamily="18" charset="0"/>
                        </a:rPr>
                        <m:t>=</m:t>
                      </m:r>
                      <m:r>
                        <a:rPr lang="en-US" altLang="zh-CN" i="1">
                          <a:latin typeface="Cambria Math" panose="02040503050406030204" pitchFamily="18" charset="0"/>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b="0" i="1" smtClean="0">
                              <a:latin typeface="Cambria Math" panose="02040503050406030204" pitchFamily="18" charset="0"/>
                            </a:rPr>
                            <m:t>𝑒</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b="0" i="1" smtClean="0">
                          <a:latin typeface="Cambria Math" panose="02040503050406030204" pitchFamily="18" charset="0"/>
                        </a:rPr>
                        <m:t>+ℏ</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up>
                          <m:r>
                            <a:rPr lang="en-US" altLang="zh-CN" b="0" i="1" smtClean="0">
                              <a:latin typeface="Cambria Math" panose="02040503050406030204" pitchFamily="18" charset="0"/>
                            </a:rPr>
                            <m:t>0</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600094" y="1750133"/>
                <a:ext cx="4530506" cy="991041"/>
              </a:xfrm>
              <a:prstGeom prst="rect">
                <a:avLst/>
              </a:prstGeom>
              <a:blipFill>
                <a:blip r:embed="rId2"/>
                <a:stretch>
                  <a:fillRect b="-184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22492D2-3240-45A6-B35B-A9E32960B4FD}"/>
              </a:ext>
            </a:extLst>
          </p:cNvPr>
          <p:cNvSpPr txBox="1"/>
          <p:nvPr/>
        </p:nvSpPr>
        <p:spPr>
          <a:xfrm>
            <a:off x="2136301" y="3591564"/>
            <a:ext cx="233910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一阶响应函数：</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4600094" y="4011789"/>
                <a:ext cx="4449024" cy="14041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r>
                                <a:rPr lang="en-US" altLang="zh-CN" b="0" i="1" smtClean="0">
                                  <a:latin typeface="Cambria Math" panose="02040503050406030204" pitchFamily="18" charset="0"/>
                                </a:rPr>
                                <m:t>𝜌</m:t>
                              </m:r>
                              <m:r>
                                <a:rPr lang="en-US" altLang="zh-CN" b="0" i="1" smtClean="0">
                                  <a:latin typeface="Cambria Math" panose="02040503050406030204" pitchFamily="18" charset="0"/>
                                </a:rPr>
                                <m:t>(0)</m:t>
                              </m:r>
                            </m:e>
                          </m:d>
                        </m:e>
                        <m:sub>
                          <m:r>
                            <m:rPr>
                              <m:sty m:val="p"/>
                            </m:rPr>
                            <a:rPr lang="en-US" altLang="zh-CN" i="1">
                              <a:latin typeface="Cambria Math" panose="02040503050406030204" pitchFamily="18" charset="0"/>
                            </a:rPr>
                            <m:t>tr</m:t>
                          </m:r>
                        </m:sub>
                      </m:sSub>
                    </m:oMath>
                  </m:oMathPara>
                </a14:m>
                <a:endParaRPr lang="en-US" altLang="zh-CN"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e>
                        <m:sub>
                          <m:r>
                            <a:rPr lang="en-US" altLang="zh-CN" b="0" i="1" smtClean="0">
                              <a:latin typeface="Cambria Math" panose="02040503050406030204" pitchFamily="18" charset="0"/>
                            </a:rPr>
                            <m:t>𝑡𝑟</m:t>
                          </m:r>
                        </m:sub>
                      </m:sSub>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𝑡</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𝑔𝑒</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𝑡</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𝑒𝑔</m:t>
                                  </m:r>
                                </m:sub>
                              </m:sSub>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a:rPr lang="en-US" altLang="zh-CN" i="1">
                              <a:latin typeface="Cambria Math" panose="02040503050406030204" pitchFamily="18" charset="0"/>
                            </a:rPr>
                            <m:t>𝑡𝑟</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600094" y="4011789"/>
                <a:ext cx="4449024" cy="1404102"/>
              </a:xfrm>
              <a:prstGeom prst="rect">
                <a:avLst/>
              </a:prstGeom>
              <a:blipFill>
                <a:blip r:embed="rId3"/>
                <a:stretch>
                  <a:fillRect t="-130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22492D2-3240-45A6-B35B-A9E32960B4FD}"/>
              </a:ext>
            </a:extLst>
          </p:cNvPr>
          <p:cNvSpPr txBox="1"/>
          <p:nvPr/>
        </p:nvSpPr>
        <p:spPr>
          <a:xfrm>
            <a:off x="2136301" y="2718930"/>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跃迁偶极：</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4600094" y="3192847"/>
                <a:ext cx="4449024" cy="391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𝑞</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𝑔</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𝑒𝑔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𝑞</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𝑒</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𝑔</m:t>
                          </m:r>
                        </m:e>
                      </m:d>
                    </m:oMath>
                  </m:oMathPara>
                </a14:m>
                <a:endParaRPr lang="en-US" altLang="zh-CN" i="1" dirty="0" smtClean="0">
                  <a:latin typeface="Cambria Math" panose="020405030504060302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4600094" y="3192847"/>
                <a:ext cx="4449024" cy="391902"/>
              </a:xfrm>
              <a:prstGeom prst="rect">
                <a:avLst/>
              </a:prstGeom>
              <a:blipFill>
                <a:blip r:embed="rId4"/>
                <a:stretch>
                  <a:fillRect t="-4688" b="-6250"/>
                </a:stretch>
              </a:blipFill>
            </p:spPr>
            <p:txBody>
              <a:bodyPr/>
              <a:lstStyle/>
              <a:p>
                <a:r>
                  <a:rPr lang="zh-CN" altLang="en-US">
                    <a:noFill/>
                  </a:rPr>
                  <a:t> </a:t>
                </a:r>
              </a:p>
            </p:txBody>
          </p:sp>
        </mc:Fallback>
      </mc:AlternateContent>
      <p:pic>
        <p:nvPicPr>
          <p:cNvPr id="24" name="图片 23"/>
          <p:cNvPicPr>
            <a:picLocks noChangeAspect="1"/>
          </p:cNvPicPr>
          <p:nvPr/>
        </p:nvPicPr>
        <p:blipFill>
          <a:blip r:embed="rId5"/>
          <a:stretch>
            <a:fillRect/>
          </a:stretch>
        </p:blipFill>
        <p:spPr>
          <a:xfrm>
            <a:off x="10052473" y="1282131"/>
            <a:ext cx="1706037" cy="1935088"/>
          </a:xfrm>
          <a:prstGeom prst="rect">
            <a:avLst/>
          </a:prstGeom>
        </p:spPr>
      </p:pic>
      <p:pic>
        <p:nvPicPr>
          <p:cNvPr id="3" name="图片 2"/>
          <p:cNvPicPr>
            <a:picLocks noChangeAspect="1"/>
          </p:cNvPicPr>
          <p:nvPr/>
        </p:nvPicPr>
        <p:blipFill>
          <a:blip r:embed="rId6"/>
          <a:stretch>
            <a:fillRect/>
          </a:stretch>
        </p:blipFill>
        <p:spPr>
          <a:xfrm>
            <a:off x="8974718" y="3731443"/>
            <a:ext cx="2014637" cy="2285354"/>
          </a:xfrm>
          <a:prstGeom prst="rect">
            <a:avLst/>
          </a:prstGeom>
        </p:spPr>
      </p:pic>
      <p:sp>
        <p:nvSpPr>
          <p:cNvPr id="12" name="文本框 11"/>
          <p:cNvSpPr txBox="1"/>
          <p:nvPr/>
        </p:nvSpPr>
        <p:spPr>
          <a:xfrm>
            <a:off x="8695352" y="6042125"/>
            <a:ext cx="2963650" cy="307777"/>
          </a:xfrm>
          <a:prstGeom prst="rect">
            <a:avLst/>
          </a:prstGeom>
          <a:noFill/>
        </p:spPr>
        <p:txBody>
          <a:bodyPr wrap="square" rtlCol="0">
            <a:spAutoFit/>
          </a:bodyPr>
          <a:lstStyle/>
          <a:p>
            <a:r>
              <a:rPr lang="en-US" altLang="zh-CN" sz="1400" dirty="0"/>
              <a:t>Double-sided </a:t>
            </a:r>
            <a:r>
              <a:rPr lang="en-US" altLang="zh-CN" sz="1400" dirty="0" smtClean="0"/>
              <a:t>Feynman diagrams</a:t>
            </a:r>
            <a:endParaRPr lang="zh-CN" altLang="en-US" sz="1400" dirty="0"/>
          </a:p>
        </p:txBody>
      </p:sp>
      <mc:AlternateContent xmlns:mc="http://schemas.openxmlformats.org/markup-compatibility/2006" xmlns:a14="http://schemas.microsoft.com/office/drawing/2010/main">
        <mc:Choice Requires="a14">
          <p:sp>
            <p:nvSpPr>
              <p:cNvPr id="13" name="文本框 12"/>
              <p:cNvSpPr txBox="1"/>
              <p:nvPr/>
            </p:nvSpPr>
            <p:spPr>
              <a:xfrm>
                <a:off x="9458102" y="4874120"/>
                <a:ext cx="437336" cy="3396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m:t>
                      </m:r>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𝑘</m:t>
                          </m:r>
                        </m:e>
                      </m:acc>
                    </m:oMath>
                  </m:oMathPara>
                </a14:m>
                <a:endParaRPr lang="zh-CN" altLang="en-US" sz="1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9458102" y="4874120"/>
                <a:ext cx="437336" cy="33964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9138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线性响应函数的半经典近似</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1403299" y="1232219"/>
            <a:ext cx="233910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时序算符替换：</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文本框 20"/>
              <p:cNvSpPr txBox="1"/>
              <p:nvPr/>
            </p:nvSpPr>
            <p:spPr>
              <a:xfrm>
                <a:off x="2728092" y="1632312"/>
                <a:ext cx="7858396" cy="27008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sSup>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exp</m:t>
                                  </m:r>
                                </m:e>
                                <m:sub>
                                  <m:r>
                                    <a:rPr lang="en-US" altLang="zh-CN" b="0" i="1" smtClean="0">
                                      <a:latin typeface="Cambria Math" panose="02040503050406030204" pitchFamily="18" charset="0"/>
                                    </a:rPr>
                                    <m:t>+</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𝑒𝑔</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a:rPr lang="en-US" altLang="zh-CN" i="1">
                              <a:latin typeface="Cambria Math" panose="02040503050406030204" pitchFamily="18" charset="0"/>
                            </a:rPr>
                            <m:t>𝑡𝑟</m:t>
                          </m:r>
                        </m:sub>
                      </m:sSub>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𝑈</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𝑔</m:t>
                              </m:r>
                            </m:sub>
                          </m:sSub>
                          <m:r>
                            <a:rPr lang="en-US" altLang="zh-CN" i="1">
                              <a:latin typeface="Cambria Math" panose="02040503050406030204" pitchFamily="18" charset="0"/>
                            </a:rPr>
                            <m:t>𝑡</m:t>
                          </m:r>
                        </m:sup>
                      </m:sSup>
                      <m:r>
                        <a:rPr lang="en-US" altLang="zh-CN" i="1">
                          <a:latin typeface="Cambria Math" panose="02040503050406030204" pitchFamily="18" charset="0"/>
                        </a:rPr>
                        <m:t>𝑈</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𝑔</m:t>
                              </m:r>
                            </m:sub>
                          </m:sSub>
                          <m:r>
                            <a:rPr lang="en-US" altLang="zh-CN" i="1">
                              <a:latin typeface="Cambria Math" panose="02040503050406030204" pitchFamily="18" charset="0"/>
                            </a:rPr>
                            <m:t>𝑡</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𝑔</m:t>
                              </m:r>
                            </m:sub>
                          </m:sSub>
                          <m:r>
                            <a:rPr lang="en-US" altLang="zh-CN" i="1">
                              <a:latin typeface="Cambria Math" panose="02040503050406030204" pitchFamily="18" charset="0"/>
                            </a:rPr>
                            <m:t>𝑡</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𝑔</m:t>
                              </m:r>
                            </m:sub>
                          </m:sSub>
                          <m:r>
                            <a:rPr lang="en-US" altLang="zh-CN" i="1">
                              <a:latin typeface="Cambria Math" panose="02040503050406030204" pitchFamily="18" charset="0"/>
                            </a:rPr>
                            <m:t>𝑡</m:t>
                          </m:r>
                        </m:sup>
                      </m:sSup>
                    </m:oMath>
                  </m:oMathPara>
                </a14:m>
                <a:endParaRPr lang="en-US" altLang="zh-CN" b="0" i="1" dirty="0" smtClean="0">
                  <a:latin typeface="Cambria Math" panose="02040503050406030204" pitchFamily="18" charset="0"/>
                </a:endParaRPr>
              </a:p>
              <a:p>
                <a:endParaRPr lang="en-US" altLang="zh-CN" sz="800" b="0"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Sub>
                    <m:r>
                      <a:rPr lang="en-US" altLang="zh-CN" b="0" i="1" smtClean="0">
                        <a:latin typeface="Cambria Math" panose="02040503050406030204" pitchFamily="18" charset="0"/>
                      </a:rPr>
                      <m:t>  ,</m:t>
                    </m:r>
                  </m:oMath>
                </a14:m>
                <a:r>
                  <a:rPr lang="en-US" altLang="zh-CN" b="0" i="1" dirty="0" smtClean="0">
                    <a:latin typeface="Cambria Math" panose="02040503050406030204" pitchFamily="18" charset="0"/>
                  </a:rPr>
                  <a:t> </a:t>
                </a:r>
                <a:r>
                  <a:rPr lang="en-US" altLang="zh-CN" i="1" dirty="0" smtClean="0">
                    <a:latin typeface="Cambria Math" panose="02040503050406030204" pitchFamily="18" charset="0"/>
                  </a:rPr>
                  <a:t>if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𝑔</m:t>
                        </m:r>
                      </m:sub>
                    </m:sSub>
                  </m:oMath>
                </a14:m>
                <a:r>
                  <a:rPr lang="en-US" altLang="zh-CN" b="0" i="1" dirty="0" smtClean="0">
                    <a:latin typeface="Cambria Math" panose="02040503050406030204" pitchFamily="18" charset="0"/>
                  </a:rPr>
                  <a:t> ,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=ℏ</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up>
                        <m:r>
                          <a:rPr lang="en-US" altLang="zh-CN" b="0" i="1" smtClean="0">
                            <a:latin typeface="Cambria Math" panose="02040503050406030204" pitchFamily="18" charset="0"/>
                          </a:rPr>
                          <m:t>0</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Sub>
                    <m:r>
                      <a:rPr lang="en-US" altLang="zh-CN" b="0" i="1" smtClean="0">
                        <a:latin typeface="Cambria Math" panose="02040503050406030204" pitchFamily="18" charset="0"/>
                      </a:rPr>
                      <m:t>=ℏ</m:t>
                    </m:r>
                    <m:r>
                      <a:rPr lang="en-US" altLang="zh-CN" b="0" i="1" smtClean="0">
                        <a:latin typeface="Cambria Math" panose="02040503050406030204" pitchFamily="18" charset="0"/>
                      </a:rPr>
                      <m:t>𝛿𝜔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exp</m:t>
                          </m:r>
                        </m:e>
                        <m:sub>
                          <m:r>
                            <a:rPr lang="en-US" altLang="zh-CN" sz="1600" b="0" i="1" smtClean="0">
                              <a:latin typeface="Cambria Math" panose="02040503050406030204" pitchFamily="18" charset="0"/>
                            </a:rPr>
                            <m:t>+</m:t>
                          </m:r>
                        </m:sub>
                      </m:sSub>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𝑖</m:t>
                              </m:r>
                            </m:num>
                            <m:den>
                              <m:r>
                                <a:rPr lang="en-US" altLang="zh-CN" sz="1600" i="1">
                                  <a:latin typeface="Cambria Math" panose="02040503050406030204" pitchFamily="18" charset="0"/>
                                </a:rPr>
                                <m:t>ℏ</m:t>
                              </m:r>
                            </m:den>
                          </m:f>
                          <m:nary>
                            <m:naryPr>
                              <m:ctrlPr>
                                <a:rPr lang="en-US" altLang="zh-CN" sz="1600" i="1">
                                  <a:latin typeface="Cambria Math" panose="02040503050406030204" pitchFamily="18" charset="0"/>
                                </a:rPr>
                              </m:ctrlPr>
                            </m:naryPr>
                            <m:sub>
                              <m:r>
                                <a:rPr lang="en-US" altLang="zh-CN" sz="1600" i="1">
                                  <a:latin typeface="Cambria Math" panose="02040503050406030204" pitchFamily="18" charset="0"/>
                                </a:rPr>
                                <m:t>0</m:t>
                              </m:r>
                            </m:sub>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sup>
                            <m:e>
                              <m:r>
                                <a:rPr lang="en-US" altLang="zh-CN" sz="1600" i="1">
                                  <a:latin typeface="Cambria Math" panose="02040503050406030204" pitchFamily="18" charset="0"/>
                                </a:rPr>
                                <m:t>𝑑</m:t>
                              </m:r>
                              <m:r>
                                <a:rPr lang="en-US" altLang="zh-CN" sz="1600" i="1">
                                  <a:latin typeface="Cambria Math" panose="02040503050406030204" pitchFamily="18" charset="0"/>
                                </a:rPr>
                                <m:t>𝜏</m:t>
                              </m:r>
                              <m:r>
                                <a:rPr lang="en-US" altLang="zh-CN" sz="1600" i="1">
                                  <a:latin typeface="Cambria Math" panose="02040503050406030204" pitchFamily="18" charset="0"/>
                                </a:rPr>
                                <m:t>𝑈</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𝑡</m:t>
                                  </m:r>
                                </m:e>
                              </m:d>
                            </m:e>
                          </m:nary>
                        </m:e>
                      </m:d>
                      <m:r>
                        <a:rPr lang="en-US" altLang="zh-CN" sz="1600" b="0" i="1" smtClean="0">
                          <a:latin typeface="Cambria Math" panose="02040503050406030204" pitchFamily="18" charset="0"/>
                        </a:rPr>
                        <m:t>=1+</m:t>
                      </m:r>
                      <m:sSup>
                        <m:sSupPr>
                          <m:ctrlPr>
                            <a:rPr lang="en-US" altLang="zh-CN" sz="1600" i="1">
                              <a:latin typeface="Cambria Math" panose="02040503050406030204" pitchFamily="18" charset="0"/>
                              <a:ea typeface="Cambria Math" panose="02040503050406030204" pitchFamily="18" charset="0"/>
                            </a:rPr>
                          </m:ctrlPr>
                        </m:sSupPr>
                        <m:e>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𝑖</m:t>
                                  </m:r>
                                </m:num>
                                <m:den>
                                  <m:r>
                                    <a:rPr lang="en-US" altLang="zh-CN" sz="1600" i="1">
                                      <a:latin typeface="Cambria Math" panose="02040503050406030204" pitchFamily="18" charset="0"/>
                                      <a:ea typeface="Cambria Math" panose="02040503050406030204" pitchFamily="18" charset="0"/>
                                    </a:rPr>
                                    <m:t>ℏ</m:t>
                                  </m:r>
                                </m:den>
                              </m:f>
                            </m:e>
                          </m:d>
                        </m:e>
                        <m:sup>
                          <m:r>
                            <a:rPr lang="en-US" altLang="zh-CN" sz="1600" i="1">
                              <a:latin typeface="Cambria Math" panose="02040503050406030204" pitchFamily="18" charset="0"/>
                              <a:ea typeface="Cambria Math" panose="02040503050406030204" pitchFamily="18" charset="0"/>
                            </a:rPr>
                            <m:t>𝑛</m:t>
                          </m:r>
                        </m:sup>
                      </m:sSup>
                      <m:nary>
                        <m:naryPr>
                          <m:ctrlPr>
                            <a:rPr lang="en-US" altLang="zh-CN" sz="1600" i="1">
                              <a:latin typeface="Cambria Math" panose="02040503050406030204" pitchFamily="18" charset="0"/>
                              <a:ea typeface="Cambria Math" panose="02040503050406030204" pitchFamily="18" charset="0"/>
                            </a:rPr>
                          </m:ctrlPr>
                        </m:naryPr>
                        <m:sub>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0</m:t>
                              </m:r>
                            </m:sub>
                          </m:sSub>
                        </m:sub>
                        <m:sup>
                          <m:r>
                            <a:rPr lang="en-US" altLang="zh-CN" sz="1600" i="1">
                              <a:latin typeface="Cambria Math" panose="02040503050406030204" pitchFamily="18" charset="0"/>
                              <a:ea typeface="Cambria Math" panose="02040503050406030204" pitchFamily="18" charset="0"/>
                            </a:rPr>
                            <m:t>𝑡</m:t>
                          </m:r>
                        </m:sup>
                        <m:e>
                          <m:r>
                            <a:rPr lang="en-US" altLang="zh-CN" sz="1600" i="1">
                              <a:latin typeface="Cambria Math" panose="02040503050406030204" pitchFamily="18" charset="0"/>
                              <a:ea typeface="Cambria Math" panose="02040503050406030204" pitchFamily="18" charset="0"/>
                            </a:rPr>
                            <m:t>𝑑</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𝑛</m:t>
                              </m:r>
                            </m:sub>
                          </m:sSub>
                          <m:nary>
                            <m:naryPr>
                              <m:ctrlPr>
                                <a:rPr lang="en-US" altLang="zh-CN" sz="1600" i="1">
                                  <a:latin typeface="Cambria Math" panose="02040503050406030204" pitchFamily="18" charset="0"/>
                                  <a:ea typeface="Cambria Math" panose="02040503050406030204" pitchFamily="18" charset="0"/>
                                </a:rPr>
                              </m:ctrlPr>
                            </m:naryPr>
                            <m:sub>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0</m:t>
                                  </m:r>
                                </m:sub>
                              </m:sSub>
                            </m:sub>
                            <m:sup>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𝑛</m:t>
                                  </m:r>
                                </m:sub>
                              </m:sSub>
                            </m:sup>
                            <m:e>
                              <m:r>
                                <a:rPr lang="en-US" altLang="zh-CN" sz="1600" i="1">
                                  <a:latin typeface="Cambria Math" panose="02040503050406030204" pitchFamily="18" charset="0"/>
                                  <a:ea typeface="Cambria Math" panose="02040503050406030204" pitchFamily="18" charset="0"/>
                                </a:rPr>
                                <m:t>𝑑</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nary>
                                <m:naryPr>
                                  <m:ctrlPr>
                                    <a:rPr lang="en-US" altLang="zh-CN" sz="1600" i="1">
                                      <a:latin typeface="Cambria Math" panose="02040503050406030204" pitchFamily="18" charset="0"/>
                                      <a:ea typeface="Cambria Math" panose="02040503050406030204" pitchFamily="18" charset="0"/>
                                    </a:rPr>
                                  </m:ctrlPr>
                                </m:naryPr>
                                <m:sub>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𝑡</m:t>
                                      </m:r>
                                    </m:e>
                                    <m:sub>
                                      <m:r>
                                        <a:rPr lang="en-US" altLang="zh-CN" sz="1600" i="1">
                                          <a:latin typeface="Cambria Math" panose="02040503050406030204" pitchFamily="18" charset="0"/>
                                          <a:ea typeface="Cambria Math" panose="02040503050406030204" pitchFamily="18" charset="0"/>
                                        </a:rPr>
                                        <m:t>0</m:t>
                                      </m:r>
                                    </m:sub>
                                  </m:sSub>
                                </m:sub>
                                <m:sup>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2</m:t>
                                      </m:r>
                                    </m:sub>
                                  </m:sSub>
                                </m:sup>
                                <m:e>
                                  <m:r>
                                    <a:rPr lang="en-US" altLang="zh-CN" sz="1600" i="1">
                                      <a:latin typeface="Cambria Math" panose="02040503050406030204" pitchFamily="18" charset="0"/>
                                      <a:ea typeface="Cambria Math" panose="02040503050406030204" pitchFamily="18" charset="0"/>
                                    </a:rPr>
                                    <m:t>𝑑</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1</m:t>
                                      </m:r>
                                    </m:sub>
                                  </m:sSub>
                                </m:e>
                              </m:nary>
                            </m:e>
                          </m:nary>
                        </m:e>
                      </m:nary>
                      <m:nary>
                        <m:naryPr>
                          <m:chr m:val="∏"/>
                          <m:ctrlPr>
                            <a:rPr lang="en-US" altLang="zh-CN" sz="1600" b="0" i="1" smtClean="0">
                              <a:latin typeface="Cambria Math" panose="02040503050406030204" pitchFamily="18" charset="0"/>
                              <a:ea typeface="Cambria Math" panose="02040503050406030204" pitchFamily="18" charset="0"/>
                            </a:rPr>
                          </m:ctrlPr>
                        </m:naryPr>
                        <m:sub>
                          <m:r>
                            <m:rPr>
                              <m:brk m:alnAt="23"/>
                            </m:rP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=1</m:t>
                          </m:r>
                        </m:sub>
                        <m:sup>
                          <m:r>
                            <a:rPr lang="en-US" altLang="zh-CN" sz="1600" b="0" i="1" smtClean="0">
                              <a:latin typeface="Cambria Math" panose="02040503050406030204" pitchFamily="18" charset="0"/>
                              <a:ea typeface="Cambria Math" panose="02040503050406030204" pitchFamily="18" charset="0"/>
                            </a:rPr>
                            <m:t>𝑛</m:t>
                          </m:r>
                        </m:sup>
                        <m:e>
                          <m:r>
                            <a:rPr lang="en-US" altLang="zh-CN" sz="1600" i="1">
                              <a:latin typeface="Cambria Math" panose="02040503050406030204" pitchFamily="18" charset="0"/>
                              <a:ea typeface="Cambria Math" panose="02040503050406030204" pitchFamily="18" charset="0"/>
                            </a:rPr>
                            <m:t>𝑈</m:t>
                          </m:r>
                          <m:d>
                            <m:dPr>
                              <m:ctrlPr>
                                <a:rPr lang="en-US" altLang="zh-CN" sz="1600" i="1">
                                  <a:latin typeface="Cambria Math" panose="02040503050406030204" pitchFamily="18" charset="0"/>
                                  <a:ea typeface="Cambria Math" panose="02040503050406030204" pitchFamily="18" charset="0"/>
                                </a:rPr>
                              </m:ctrlPr>
                            </m:dPr>
                            <m:e>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𝜏</m:t>
                                  </m:r>
                                </m:e>
                                <m:sub>
                                  <m:r>
                                    <a:rPr lang="en-US" altLang="zh-CN" sz="1600" i="1">
                                      <a:latin typeface="Cambria Math" panose="02040503050406030204" pitchFamily="18" charset="0"/>
                                      <a:ea typeface="Cambria Math" panose="02040503050406030204" pitchFamily="18" charset="0"/>
                                    </a:rPr>
                                    <m:t>𝑖</m:t>
                                  </m:r>
                                </m:sub>
                              </m:sSub>
                            </m:e>
                          </m:d>
                        </m:e>
                      </m:nary>
                    </m:oMath>
                  </m:oMathPara>
                </a14:m>
                <a:endParaRPr lang="en-US" altLang="zh-CN" dirty="0" smtClean="0"/>
              </a:p>
              <a:p>
                <a:endParaRPr lang="en-US" altLang="zh-CN" dirty="0" smtClean="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728092" y="1632312"/>
                <a:ext cx="7858396" cy="2700804"/>
              </a:xfrm>
              <a:prstGeom prst="rect">
                <a:avLst/>
              </a:prstGeom>
              <a:blipFill>
                <a:blip r:embed="rId2"/>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122492D2-3240-45A6-B35B-A9E32960B4FD}"/>
              </a:ext>
            </a:extLst>
          </p:cNvPr>
          <p:cNvSpPr txBox="1"/>
          <p:nvPr/>
        </p:nvSpPr>
        <p:spPr>
          <a:xfrm>
            <a:off x="1397675" y="3898496"/>
            <a:ext cx="2031325" cy="461665"/>
          </a:xfrm>
          <a:prstGeom prst="rect">
            <a:avLst/>
          </a:prstGeom>
          <a:noFill/>
        </p:spPr>
        <p:txBody>
          <a:bodyPr wrap="none" rtlCol="0">
            <a:spAutoFit/>
          </a:bodyPr>
          <a:lstStyle/>
          <a:p>
            <a:r>
              <a:rPr lang="zh-CN" altLang="en-US" sz="2400" dirty="0">
                <a:latin typeface="Arial" panose="020B0604020202020204" pitchFamily="34" charset="0"/>
                <a:ea typeface="黑体" panose="02010609060101010101" pitchFamily="49" charset="-122"/>
              </a:rPr>
              <a:t>半</a:t>
            </a:r>
            <a:r>
              <a:rPr lang="zh-CN" altLang="en-US" sz="2400" dirty="0" smtClean="0">
                <a:latin typeface="Arial" panose="020B0604020202020204" pitchFamily="34" charset="0"/>
                <a:ea typeface="黑体" panose="02010609060101010101" pitchFamily="49" charset="-122"/>
              </a:rPr>
              <a:t>经典近似：</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3" name="文本框 22"/>
              <p:cNvSpPr txBox="1"/>
              <p:nvPr/>
            </p:nvSpPr>
            <p:spPr>
              <a:xfrm>
                <a:off x="2728092" y="4272272"/>
                <a:ext cx="6762939" cy="11112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sSup>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m:rPr>
                                  <m:sty m:val="p"/>
                                </m:rPr>
                                <a:rPr lang="en-US" altLang="zh-CN" b="0" i="1" smtClean="0">
                                  <a:latin typeface="Cambria Math" panose="02040503050406030204" pitchFamily="18" charset="0"/>
                                </a:rPr>
                                <m:t>exp</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e>
                                  </m:nary>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𝑒𝑔</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e>
                          </m:d>
                        </m:e>
                        <m:sub>
                          <m:r>
                            <a:rPr lang="en-US" altLang="zh-CN" b="0" i="1" smtClean="0">
                              <a:latin typeface="Cambria Math" panose="02040503050406030204" pitchFamily="18" charset="0"/>
                            </a:rPr>
                            <m:t>𝑒𝑛𝑠</m:t>
                          </m:r>
                        </m:sub>
                      </m:sSub>
                    </m:oMath>
                  </m:oMathPara>
                </a14:m>
                <a:endParaRPr lang="en-US" altLang="zh-CN" dirty="0" smtClean="0"/>
              </a:p>
              <a:p>
                <a:endParaRPr lang="en-US" altLang="zh-CN" dirty="0" smtClean="0">
                  <a:ea typeface="Cambria Math" panose="02040503050406030204" pitchFamily="18"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2728092" y="4272272"/>
                <a:ext cx="6762939" cy="1111202"/>
              </a:xfrm>
              <a:prstGeom prst="rect">
                <a:avLst/>
              </a:prstGeom>
              <a:blipFill>
                <a:blip r:embed="rId3"/>
                <a:stretch>
                  <a:fillRect/>
                </a:stretch>
              </a:blipFill>
            </p:spPr>
            <p:txBody>
              <a:bodyPr/>
              <a:lstStyle/>
              <a:p>
                <a:r>
                  <a:rPr lang="zh-CN" altLang="en-US">
                    <a:noFill/>
                  </a:rPr>
                  <a:t> </a:t>
                </a:r>
              </a:p>
            </p:txBody>
          </p:sp>
        </mc:Fallback>
      </mc:AlternateContent>
      <p:sp>
        <p:nvSpPr>
          <p:cNvPr id="3" name="文本框 2"/>
          <p:cNvSpPr txBox="1"/>
          <p:nvPr/>
        </p:nvSpPr>
        <p:spPr>
          <a:xfrm>
            <a:off x="1523894" y="2943826"/>
            <a:ext cx="1330860" cy="369332"/>
          </a:xfrm>
          <a:prstGeom prst="rect">
            <a:avLst/>
          </a:prstGeom>
          <a:noFill/>
        </p:spPr>
        <p:txBody>
          <a:bodyPr wrap="square" rtlCol="0">
            <a:spAutoFit/>
          </a:bodyPr>
          <a:lstStyle/>
          <a:p>
            <a:r>
              <a:rPr lang="zh-CN" altLang="en-US" dirty="0" smtClean="0"/>
              <a:t>电子能差：</a:t>
            </a:r>
            <a:endParaRPr lang="zh-CN" altLang="en-US" dirty="0"/>
          </a:p>
        </p:txBody>
      </p:sp>
      <p:sp>
        <p:nvSpPr>
          <p:cNvPr id="24" name="文本框 23"/>
          <p:cNvSpPr txBox="1"/>
          <p:nvPr/>
        </p:nvSpPr>
        <p:spPr>
          <a:xfrm>
            <a:off x="3144872" y="5270273"/>
            <a:ext cx="2814139" cy="369332"/>
          </a:xfrm>
          <a:prstGeom prst="rect">
            <a:avLst/>
          </a:prstGeom>
          <a:noFill/>
        </p:spPr>
        <p:txBody>
          <a:bodyPr wrap="square" rtlCol="0">
            <a:spAutoFit/>
          </a:bodyPr>
          <a:lstStyle/>
          <a:p>
            <a:r>
              <a:rPr lang="zh-CN" altLang="en-US" dirty="0"/>
              <a:t>经典</a:t>
            </a:r>
            <a:r>
              <a:rPr lang="zh-CN" altLang="en-US" dirty="0" smtClean="0"/>
              <a:t>动力学演化的跃迁距</a:t>
            </a:r>
            <a:endParaRPr lang="zh-CN" altLang="en-US" dirty="0"/>
          </a:p>
        </p:txBody>
      </p:sp>
      <p:sp>
        <p:nvSpPr>
          <p:cNvPr id="25" name="文本框 24"/>
          <p:cNvSpPr txBox="1"/>
          <p:nvPr/>
        </p:nvSpPr>
        <p:spPr>
          <a:xfrm>
            <a:off x="8043954" y="5270273"/>
            <a:ext cx="1597988" cy="369332"/>
          </a:xfrm>
          <a:prstGeom prst="rect">
            <a:avLst/>
          </a:prstGeom>
          <a:noFill/>
        </p:spPr>
        <p:txBody>
          <a:bodyPr wrap="square" rtlCol="0">
            <a:spAutoFit/>
          </a:bodyPr>
          <a:lstStyle/>
          <a:p>
            <a:r>
              <a:rPr lang="zh-CN" altLang="en-US" dirty="0" smtClean="0"/>
              <a:t>经典系综平均</a:t>
            </a:r>
            <a:endParaRPr lang="zh-CN" altLang="en-US" dirty="0"/>
          </a:p>
        </p:txBody>
      </p:sp>
      <p:sp>
        <p:nvSpPr>
          <p:cNvPr id="26" name="文本框 25"/>
          <p:cNvSpPr txBox="1"/>
          <p:nvPr/>
        </p:nvSpPr>
        <p:spPr>
          <a:xfrm>
            <a:off x="5282230" y="5654471"/>
            <a:ext cx="3354776" cy="646331"/>
          </a:xfrm>
          <a:prstGeom prst="rect">
            <a:avLst/>
          </a:prstGeom>
          <a:noFill/>
        </p:spPr>
        <p:txBody>
          <a:bodyPr wrap="square" rtlCol="0">
            <a:spAutoFit/>
          </a:bodyPr>
          <a:lstStyle/>
          <a:p>
            <a:r>
              <a:rPr lang="zh-CN" altLang="en-US" dirty="0"/>
              <a:t>经典</a:t>
            </a:r>
            <a:r>
              <a:rPr lang="zh-CN" altLang="en-US" dirty="0" smtClean="0"/>
              <a:t>动力学演化的频率位移</a:t>
            </a:r>
            <a:endParaRPr lang="en-US" altLang="zh-CN" dirty="0" smtClean="0"/>
          </a:p>
          <a:p>
            <a:r>
              <a:rPr lang="zh-CN" altLang="en-US" dirty="0" smtClean="0"/>
              <a:t>能级计算仍处于量子力学水平</a:t>
            </a:r>
            <a:endParaRPr lang="zh-CN" altLang="en-US" dirty="0"/>
          </a:p>
        </p:txBody>
      </p:sp>
      <p:sp>
        <p:nvSpPr>
          <p:cNvPr id="27" name="文本框 26"/>
          <p:cNvSpPr txBox="1"/>
          <p:nvPr/>
        </p:nvSpPr>
        <p:spPr>
          <a:xfrm>
            <a:off x="1523894" y="2494356"/>
            <a:ext cx="1330860" cy="369332"/>
          </a:xfrm>
          <a:prstGeom prst="rect">
            <a:avLst/>
          </a:prstGeom>
          <a:noFill/>
        </p:spPr>
        <p:txBody>
          <a:bodyPr wrap="square" rtlCol="0">
            <a:spAutoFit/>
          </a:bodyPr>
          <a:lstStyle/>
          <a:p>
            <a:r>
              <a:rPr lang="zh-CN" altLang="en-US" dirty="0" smtClean="0"/>
              <a:t>基态演化：</a:t>
            </a:r>
            <a:endParaRPr lang="zh-CN" altLang="en-US" dirty="0"/>
          </a:p>
        </p:txBody>
      </p:sp>
      <p:sp>
        <p:nvSpPr>
          <p:cNvPr id="28" name="文本框 27"/>
          <p:cNvSpPr txBox="1"/>
          <p:nvPr/>
        </p:nvSpPr>
        <p:spPr>
          <a:xfrm>
            <a:off x="1523894" y="3255861"/>
            <a:ext cx="1330860" cy="584775"/>
          </a:xfrm>
          <a:prstGeom prst="rect">
            <a:avLst/>
          </a:prstGeom>
          <a:noFill/>
        </p:spPr>
        <p:txBody>
          <a:bodyPr wrap="square" rtlCol="0">
            <a:spAutoFit/>
          </a:bodyPr>
          <a:lstStyle/>
          <a:p>
            <a:r>
              <a:rPr lang="en-US" altLang="zh-CN" sz="1600" dirty="0"/>
              <a:t>Time-order exponential</a:t>
            </a:r>
            <a:r>
              <a:rPr lang="en-US" altLang="zh-CN" sz="1600" dirty="0" smtClean="0"/>
              <a:t>:</a:t>
            </a:r>
            <a:endParaRPr lang="en-US" altLang="zh-CN" sz="1600" i="1" dirty="0">
              <a:latin typeface="Cambria Math" panose="02040503050406030204" pitchFamily="18" charset="0"/>
            </a:endParaRPr>
          </a:p>
        </p:txBody>
      </p:sp>
      <p:cxnSp>
        <p:nvCxnSpPr>
          <p:cNvPr id="29" name="直接箭头连接符 28"/>
          <p:cNvCxnSpPr/>
          <p:nvPr/>
        </p:nvCxnSpPr>
        <p:spPr>
          <a:xfrm>
            <a:off x="6602239" y="4898784"/>
            <a:ext cx="0" cy="7429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4952999" y="4898784"/>
            <a:ext cx="8300" cy="3749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491447" y="5036866"/>
            <a:ext cx="703" cy="3178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093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331168" y="1154469"/>
            <a:ext cx="4670007" cy="5297696"/>
          </a:xfrm>
          <a:prstGeom prst="rect">
            <a:avLst/>
          </a:prstGeom>
        </p:spPr>
      </p:pic>
      <p:grpSp>
        <p:nvGrpSpPr>
          <p:cNvPr id="5" name="组合 4"/>
          <p:cNvGrpSpPr/>
          <p:nvPr/>
        </p:nvGrpSpPr>
        <p:grpSpPr>
          <a:xfrm>
            <a:off x="2015816" y="2034515"/>
            <a:ext cx="3449370" cy="3274235"/>
            <a:chOff x="3090141" y="1794785"/>
            <a:chExt cx="3449370" cy="3274235"/>
          </a:xfrm>
        </p:grpSpPr>
        <p:pic>
          <p:nvPicPr>
            <p:cNvPr id="4" name="图片 3"/>
            <p:cNvPicPr>
              <a:picLocks noChangeAspect="1"/>
            </p:cNvPicPr>
            <p:nvPr/>
          </p:nvPicPr>
          <p:blipFill rotWithShape="1">
            <a:blip r:embed="rId3"/>
            <a:srcRect l="6690" r="3056" b="2265"/>
            <a:stretch/>
          </p:blipFill>
          <p:spPr>
            <a:xfrm>
              <a:off x="3090141" y="1794785"/>
              <a:ext cx="3449370" cy="3274235"/>
            </a:xfrm>
            <a:prstGeom prst="rect">
              <a:avLst/>
            </a:prstGeom>
          </p:spPr>
        </p:pic>
        <mc:AlternateContent xmlns:mc="http://schemas.openxmlformats.org/markup-compatibility/2006" xmlns:a14="http://schemas.microsoft.com/office/drawing/2010/main">
          <mc:Choice Requires="a14">
            <p:sp>
              <p:nvSpPr>
                <p:cNvPr id="27" name="文本框 26"/>
                <p:cNvSpPr txBox="1"/>
                <p:nvPr/>
              </p:nvSpPr>
              <p:spPr>
                <a:xfrm>
                  <a:off x="4453118" y="3924281"/>
                  <a:ext cx="5546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𝜔</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453118" y="3924281"/>
                  <a:ext cx="554635" cy="307777"/>
                </a:xfrm>
                <a:prstGeom prst="rect">
                  <a:avLst/>
                </a:prstGeom>
                <a:blipFill>
                  <a:blip r:embed="rId4"/>
                  <a:stretch>
                    <a:fillRect/>
                  </a:stretch>
                </a:blipFill>
              </p:spPr>
              <p:txBody>
                <a:bodyPr/>
                <a:lstStyle/>
                <a:p>
                  <a:r>
                    <a:rPr lang="zh-CN" altLang="en-US">
                      <a:noFill/>
                    </a:rPr>
                    <a:t> </a:t>
                  </a:r>
                </a:p>
              </p:txBody>
            </p:sp>
          </mc:Fallback>
        </mc:AlternateContent>
      </p:grpSp>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smtClean="0">
                <a:latin typeface="+mj-lt"/>
                <a:cs typeface="Arial" panose="020B0604020202020204" pitchFamily="34" charset="0"/>
              </a:rPr>
              <a:t>Pure dephasing</a:t>
            </a:r>
            <a:endParaRPr lang="zh-CN" altLang="en-US" dirty="0">
              <a:latin typeface="+mj-lt"/>
            </a:endParaRPr>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5601170" y="2848938"/>
                <a:ext cx="2177110" cy="464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𝑡</m:t>
                              </m:r>
                            </m:sup>
                            <m:e>
                              <m:r>
                                <a:rPr lang="en-US" altLang="zh-CN" i="1">
                                  <a:latin typeface="Cambria Math" panose="02040503050406030204" pitchFamily="18" charset="0"/>
                                </a:rPr>
                                <m:t>𝑑</m:t>
                              </m:r>
                              <m:r>
                                <a:rPr lang="en-US" altLang="zh-CN" i="1">
                                  <a:latin typeface="Cambria Math" panose="02040503050406030204" pitchFamily="18" charset="0"/>
                                </a:rPr>
                                <m:t>𝜏</m:t>
                              </m:r>
                            </m:e>
                          </m:nary>
                          <m:r>
                            <a:rPr lang="en-US" altLang="zh-CN" i="1">
                              <a:latin typeface="Cambria Math" panose="02040503050406030204" pitchFamily="18" charset="0"/>
                            </a:rPr>
                            <m:t>𝜔</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5601170" y="2848938"/>
                <a:ext cx="2177110" cy="464166"/>
              </a:xfrm>
              <a:prstGeom prst="rect">
                <a:avLst/>
              </a:prstGeom>
              <a:blipFill>
                <a:blip r:embed="rId5"/>
                <a:stretch>
                  <a:fillRect/>
                </a:stretch>
              </a:blipFill>
            </p:spPr>
            <p:txBody>
              <a:bodyPr/>
              <a:lstStyle/>
              <a:p>
                <a:r>
                  <a:rPr lang="zh-CN" altLang="en-US">
                    <a:noFill/>
                  </a:rPr>
                  <a:t> </a:t>
                </a:r>
              </a:p>
            </p:txBody>
          </p:sp>
        </mc:Fallback>
      </mc:AlternateContent>
      <p:sp>
        <p:nvSpPr>
          <p:cNvPr id="22" name="文本框 21"/>
          <p:cNvSpPr txBox="1"/>
          <p:nvPr/>
        </p:nvSpPr>
        <p:spPr>
          <a:xfrm>
            <a:off x="1699353" y="5498952"/>
            <a:ext cx="3764093" cy="646331"/>
          </a:xfrm>
          <a:prstGeom prst="rect">
            <a:avLst/>
          </a:prstGeom>
          <a:noFill/>
        </p:spPr>
        <p:txBody>
          <a:bodyPr wrap="square" rtlCol="0">
            <a:spAutoFit/>
          </a:bodyPr>
          <a:lstStyle/>
          <a:p>
            <a:pPr algn="ctr"/>
            <a:r>
              <a:rPr lang="zh-CN" altLang="en-US" dirty="0" smtClean="0"/>
              <a:t>子体系的能级差随外界环境变化</a:t>
            </a:r>
            <a:endParaRPr lang="en-US" altLang="zh-CN" dirty="0" smtClean="0"/>
          </a:p>
          <a:p>
            <a:pPr algn="ctr"/>
            <a:r>
              <a:rPr lang="zh-CN" altLang="en-US" dirty="0" smtClean="0"/>
              <a:t>这是</a:t>
            </a:r>
            <a:r>
              <a:rPr lang="en-US" altLang="zh-CN" dirty="0" smtClean="0"/>
              <a:t>pure dephasing</a:t>
            </a:r>
            <a:r>
              <a:rPr lang="zh-CN" altLang="en-US" dirty="0" smtClean="0"/>
              <a:t>的本质</a:t>
            </a:r>
            <a:endParaRPr lang="en-US" altLang="zh-CN" dirty="0" smtClean="0"/>
          </a:p>
        </p:txBody>
      </p:sp>
      <mc:AlternateContent xmlns:mc="http://schemas.openxmlformats.org/markup-compatibility/2006" xmlns:a14="http://schemas.microsoft.com/office/drawing/2010/main">
        <mc:Choice Requires="a14">
          <p:sp>
            <p:nvSpPr>
              <p:cNvPr id="32" name="文本框 31"/>
              <p:cNvSpPr txBox="1"/>
              <p:nvPr/>
            </p:nvSpPr>
            <p:spPr>
              <a:xfrm>
                <a:off x="5601170" y="5357952"/>
                <a:ext cx="2177110" cy="464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𝑡</m:t>
                              </m:r>
                            </m:sup>
                            <m:e>
                              <m:r>
                                <a:rPr lang="en-US" altLang="zh-CN" i="1">
                                  <a:latin typeface="Cambria Math" panose="02040503050406030204" pitchFamily="18" charset="0"/>
                                </a:rPr>
                                <m:t>𝑑</m:t>
                              </m:r>
                              <m:r>
                                <a:rPr lang="en-US" altLang="zh-CN" i="1">
                                  <a:latin typeface="Cambria Math" panose="02040503050406030204" pitchFamily="18" charset="0"/>
                                </a:rPr>
                                <m:t>𝜏</m:t>
                              </m:r>
                            </m:e>
                          </m:nary>
                          <m:r>
                            <a:rPr lang="en-US" altLang="zh-CN" i="1">
                              <a:latin typeface="Cambria Math" panose="02040503050406030204" pitchFamily="18" charset="0"/>
                            </a:rPr>
                            <m:t>𝜔</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r>
                        <a:rPr lang="en-US" altLang="zh-CN" b="0" i="1" smtClean="0">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5601170" y="5357952"/>
                <a:ext cx="2177110" cy="4641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46066" y="1206202"/>
                <a:ext cx="5985550" cy="824393"/>
              </a:xfrm>
              <a:prstGeom prst="rect">
                <a:avLst/>
              </a:prstGeom>
              <a:noFill/>
            </p:spPr>
            <p:txBody>
              <a:bodyPr wrap="square" rtlCol="0">
                <a:spAutoFit/>
              </a:bodyPr>
              <a:lstStyle/>
              <a:p>
                <a:pPr algn="ctr"/>
                <a:r>
                  <a:rPr lang="en-US" altLang="zh-CN" sz="1600" dirty="0" smtClean="0"/>
                  <a:t>Total dephasing=</a:t>
                </a:r>
                <a:r>
                  <a:rPr lang="en-US" altLang="zh-CN" sz="1600" dirty="0"/>
                  <a:t> population </a:t>
                </a:r>
                <a:r>
                  <a:rPr lang="en-US" altLang="zh-CN" sz="1600" dirty="0" smtClean="0"/>
                  <a:t>relaxation + pure dephasing</a:t>
                </a:r>
              </a:p>
              <a:p>
                <a:pPr algn="ctr"/>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1</m:t>
                            </m:r>
                          </m:sub>
                        </m:sSub>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m:t>
                            </m:r>
                          </m:sup>
                        </m:sSubSup>
                      </m:den>
                    </m:f>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46066" y="1206202"/>
                <a:ext cx="5985550" cy="824393"/>
              </a:xfrm>
              <a:prstGeom prst="rect">
                <a:avLst/>
              </a:prstGeom>
              <a:blipFill>
                <a:blip r:embed="rId7"/>
                <a:stretch>
                  <a:fillRect t="-2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5189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累积量展开</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1131701" y="1232219"/>
            <a:ext cx="1877437" cy="461665"/>
          </a:xfrm>
          <a:prstGeom prst="rect">
            <a:avLst/>
          </a:prstGeom>
          <a:noFill/>
        </p:spPr>
        <p:txBody>
          <a:bodyPr wrap="none" rtlCol="0">
            <a:spAutoFit/>
          </a:bodyPr>
          <a:lstStyle/>
          <a:p>
            <a:r>
              <a:rPr lang="zh-CN" altLang="en-US" dirty="0" smtClean="0">
                <a:latin typeface="Arial" panose="020B0604020202020204" pitchFamily="34" charset="0"/>
                <a:ea typeface="黑体" panose="02010609060101010101" pitchFamily="49" charset="-122"/>
              </a:rPr>
              <a:t>时序算符展开</a:t>
            </a:r>
            <a:r>
              <a:rPr lang="zh-CN" altLang="en-US" sz="2400" dirty="0" smtClean="0">
                <a:latin typeface="Arial" panose="020B0604020202020204" pitchFamily="34" charset="0"/>
                <a:ea typeface="黑体" panose="02010609060101010101" pitchFamily="49" charset="-122"/>
              </a:rPr>
              <a:t>：</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文本框 20"/>
              <p:cNvSpPr txBox="1"/>
              <p:nvPr/>
            </p:nvSpPr>
            <p:spPr>
              <a:xfrm>
                <a:off x="2728092" y="1632312"/>
                <a:ext cx="9463908" cy="52062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𝑒𝑔</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sSup>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𝑔𝑒</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exp</m:t>
                                  </m:r>
                                </m:e>
                                <m:sub>
                                  <m:r>
                                    <a:rPr lang="en-US" altLang="zh-CN" b="0" i="1" smtClean="0">
                                      <a:latin typeface="Cambria Math" panose="02040503050406030204" pitchFamily="18" charset="0"/>
                                    </a:rPr>
                                    <m:t>+</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𝑒𝑔</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𝑔</m:t>
                                  </m:r>
                                </m:sub>
                              </m:sSub>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a:rPr lang="en-US" altLang="zh-CN" i="1">
                              <a:latin typeface="Cambria Math" panose="02040503050406030204" pitchFamily="18" charset="0"/>
                            </a:rPr>
                            <m:t>𝑡𝑟</m:t>
                          </m:r>
                        </m:sub>
                      </m:sSub>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𝑒𝑔</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10</m:t>
                          </m:r>
                        </m:sub>
                        <m:sup>
                          <m:r>
                            <a:rPr lang="en-US" altLang="zh-CN" b="0" i="1" smtClean="0">
                              <a:latin typeface="Cambria Math" panose="02040503050406030204" pitchFamily="18" charset="0"/>
                            </a:rPr>
                            <m:t>2</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1</m:t>
                                  </m:r>
                                </m:sub>
                              </m:sSub>
                            </m:sup>
                            <m:e>
                              <m:r>
                                <a:rPr lang="en-US" altLang="zh-CN" i="1">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𝜏</m:t>
                              </m:r>
                            </m:e>
                          </m:nary>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𝑈</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𝜏</m:t>
                                      </m:r>
                                    </m:e>
                                  </m:d>
                                  <m:r>
                                    <a:rPr lang="en-US" altLang="zh-CN" b="0"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e>
                              </m:d>
                            </m:e>
                            <m:sub>
                              <m:r>
                                <a:rPr lang="en-US" altLang="zh-CN" b="0" i="1" smtClean="0">
                                  <a:latin typeface="Cambria Math" panose="02040503050406030204" pitchFamily="18" charset="0"/>
                                  <a:ea typeface="Cambria Math" panose="02040503050406030204" pitchFamily="18" charset="0"/>
                                </a:rPr>
                                <m:t>𝑡𝑟</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𝑖</m:t>
                                      </m:r>
                                    </m:num>
                                    <m:den>
                                      <m:r>
                                        <a:rPr lang="en-US" altLang="zh-CN" i="1">
                                          <a:latin typeface="Cambria Math" panose="02040503050406030204" pitchFamily="18" charset="0"/>
                                          <a:ea typeface="Cambria Math" panose="02040503050406030204" pitchFamily="18" charset="0"/>
                                        </a:rPr>
                                        <m:t>ℏ</m:t>
                                      </m:r>
                                    </m:den>
                                  </m:f>
                                </m:e>
                              </m:d>
                            </m:e>
                            <m:sup>
                              <m:r>
                                <a:rPr lang="en-US" altLang="zh-CN" b="0" i="1" smtClean="0">
                                  <a:latin typeface="Cambria Math" panose="02040503050406030204" pitchFamily="18" charset="0"/>
                                  <a:ea typeface="Cambria Math" panose="02040503050406030204" pitchFamily="18" charset="0"/>
                                </a:rPr>
                                <m:t>2</m:t>
                              </m:r>
                            </m:sup>
                          </m:sSup>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1</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2</m:t>
                                  </m:r>
                                </m:sub>
                              </m:sSub>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e>
                              </m:nary>
                            </m:e>
                          </m:nary>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𝑈</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2</m:t>
                                          </m:r>
                                        </m:sub>
                                      </m:sSub>
                                    </m:e>
                                  </m:d>
                                  <m:r>
                                    <a:rPr lang="en-US" altLang="zh-CN" b="0" i="1" smtClean="0">
                                      <a:latin typeface="Cambria Math" panose="02040503050406030204" pitchFamily="18" charset="0"/>
                                      <a:ea typeface="Cambria Math" panose="02040503050406030204" pitchFamily="18" charset="0"/>
                                    </a:rPr>
                                    <m:t>𝑈</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e>
                              </m:d>
                            </m:e>
                            <m:sub>
                              <m:r>
                                <a:rPr lang="en-US" altLang="zh-CN" b="0" i="1" smtClean="0">
                                  <a:latin typeface="Cambria Math" panose="02040503050406030204" pitchFamily="18" charset="0"/>
                                  <a:ea typeface="Cambria Math" panose="02040503050406030204" pitchFamily="18" charset="0"/>
                                </a:rPr>
                                <m:t>𝑡𝑟</m:t>
                              </m:r>
                            </m:sub>
                          </m:sSub>
                          <m:r>
                            <a:rPr lang="en-US" altLang="zh-CN" b="0" i="1" smtClean="0">
                              <a:latin typeface="Cambria Math" panose="02040503050406030204" pitchFamily="18" charset="0"/>
                              <a:ea typeface="Cambria Math" panose="02040503050406030204" pitchFamily="18" charset="0"/>
                            </a:rPr>
                            <m:t>+…</m:t>
                          </m:r>
                        </m:e>
                      </m:d>
                    </m:oMath>
                  </m:oMathPara>
                </a14:m>
                <a:endParaRPr lang="en-US" altLang="zh-CN" dirty="0" smtClean="0"/>
              </a:p>
              <a:p>
                <a:endParaRPr lang="en-US" altLang="zh-CN" i="1" dirty="0" smtClean="0">
                  <a:latin typeface="Cambria Math" panose="02040503050406030204" pitchFamily="18" charset="0"/>
                </a:endParaRPr>
              </a:p>
              <a:p>
                <a14:m>
                  <m:oMath xmlns:m="http://schemas.openxmlformats.org/officeDocument/2006/math">
                    <m:sSup>
                      <m:sSupPr>
                        <m:ctrlPr>
                          <a:rPr lang="en-US" altLang="zh-CN" i="1">
                            <a:latin typeface="Cambria Math" panose="02040503050406030204" pitchFamily="18" charset="0"/>
                          </a:rPr>
                        </m:ctrlPr>
                      </m:sSup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𝑒𝑔</m:t>
                            </m:r>
                          </m:sub>
                        </m:sSub>
                        <m:r>
                          <a:rPr lang="en-US" altLang="zh-CN" b="0" i="1" smtClean="0">
                            <a:latin typeface="Cambria Math" panose="02040503050406030204" pitchFamily="18" charset="0"/>
                          </a:rPr>
                          <m:t>𝑡</m:t>
                        </m:r>
                      </m:sup>
                    </m:s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10</m:t>
                        </m:r>
                      </m:sub>
                      <m:sup>
                        <m:r>
                          <a:rPr lang="en-US" altLang="zh-CN" i="1">
                            <a:latin typeface="Cambria Math" panose="02040503050406030204" pitchFamily="18" charset="0"/>
                          </a:rPr>
                          <m:t>2</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oMath>
                </a14:m>
                <a:r>
                  <a:rPr lang="en-US" altLang="zh-CN" dirty="0" smtClean="0"/>
                  <a:t>, </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1</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𝑜</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𝛿</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𝜔</m:t>
                            </m:r>
                          </m:e>
                          <m:sup>
                            <m:r>
                              <a:rPr lang="en-US" altLang="zh-CN" b="0" i="1" dirty="0" smtClean="0">
                                <a:latin typeface="Cambria Math" panose="02040503050406030204" pitchFamily="18" charset="0"/>
                              </a:rPr>
                              <m:t>𝑛</m:t>
                            </m:r>
                          </m:sup>
                        </m:sSup>
                      </m:e>
                    </m:d>
                  </m:oMath>
                </a14:m>
                <a:endParaRPr lang="en-US" altLang="zh-CN" b="0" dirty="0" smtClean="0"/>
              </a:p>
              <a:p>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r>
                        <a:rPr lang="en-US" altLang="zh-CN" b="0" i="1" smtClean="0">
                          <a:latin typeface="Cambria Math" panose="02040503050406030204" pitchFamily="18" charset="0"/>
                        </a:rPr>
                        <m:t>=1−</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𝑔</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+…=1−</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en-US" altLang="zh-CN" dirty="0" smtClean="0"/>
              </a:p>
              <a:p>
                <a:r>
                  <a:rPr lang="zh-CN" altLang="en-US" dirty="0" smtClean="0"/>
                  <a:t>如果</a:t>
                </a:r>
                <a:r>
                  <a:rPr lang="en-US" altLang="zh-CN" dirty="0" smtClean="0"/>
                  <a:t> :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e>
                      <m:sub>
                        <m:r>
                          <a:rPr lang="en-US" altLang="zh-CN" b="0" i="1" smtClean="0">
                            <a:latin typeface="Cambria Math" panose="02040503050406030204" pitchFamily="18" charset="0"/>
                          </a:rPr>
                          <m:t>𝑡𝑟</m:t>
                        </m:r>
                      </m:sub>
                    </m:sSub>
                    <m:r>
                      <a:rPr lang="en-US" altLang="zh-CN" b="0" i="1" smtClean="0">
                        <a:latin typeface="Cambria Math" panose="02040503050406030204" pitchFamily="18" charset="0"/>
                      </a:rPr>
                      <m:t>=0</m:t>
                    </m:r>
                  </m:oMath>
                </a14:m>
                <a:r>
                  <a:rPr lang="en-US" altLang="zh-CN" dirty="0" smtClean="0"/>
                  <a:t>  </a:t>
                </a:r>
                <a:r>
                  <a:rPr lang="zh-CN" altLang="en-US" dirty="0" smtClean="0"/>
                  <a:t>同时</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smtClean="0"/>
                  <a:t>截取至二阶：</a:t>
                </a:r>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𝑒𝑔</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10</m:t>
                          </m:r>
                        </m:sub>
                        <m:sup>
                          <m:r>
                            <a:rPr lang="en-US" altLang="zh-CN" i="1">
                              <a:latin typeface="Cambria Math" panose="02040503050406030204" pitchFamily="18" charset="0"/>
                            </a:rPr>
                            <m:t>2</m:t>
                          </m:r>
                        </m:sup>
                      </m:sSub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oMath>
                  </m:oMathPara>
                </a14:m>
                <a:endParaRPr lang="en-US" altLang="zh-CN" b="0" i="1" dirty="0" smtClean="0">
                  <a:latin typeface="Cambria Math" panose="02040503050406030204" pitchFamily="18" charset="0"/>
                </a:endParaRPr>
              </a:p>
              <a:p>
                <a:endParaRPr lang="en-US" altLang="zh-CN" sz="1000" b="0"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1</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nary>
                      </m:e>
                    </m:nary>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 </m:t>
                    </m:r>
                  </m:oMath>
                </a14:m>
                <a:r>
                  <a:rPr lang="en-US" altLang="zh-CN" dirty="0" smtClean="0"/>
                  <a:t>, </a:t>
                </a:r>
                <a:endParaRPr lang="en-US" altLang="zh-CN" b="0"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ℏ</m:t>
                            </m:r>
                          </m:e>
                          <m:sup>
                            <m:r>
                              <a:rPr lang="en-US" altLang="zh-CN" b="0" i="1" smtClean="0">
                                <a:latin typeface="Cambria Math" panose="02040503050406030204" pitchFamily="18" charset="0"/>
                              </a:rPr>
                              <m:t>2</m:t>
                            </m:r>
                          </m:sup>
                        </m:sSup>
                      </m:den>
                    </m:f>
                    <m:sSub>
                      <m:sSubPr>
                        <m:ctrlPr>
                          <a:rPr lang="en-US" altLang="zh-CN" i="1">
                            <a:latin typeface="Cambria Math" panose="02040503050406030204" pitchFamily="18" charset="0"/>
                            <a:ea typeface="Cambria Math" panose="02040503050406030204" pitchFamily="18" charset="0"/>
                          </a:rPr>
                        </m:ctrlPr>
                      </m:sSub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𝑈</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e>
                            </m:d>
                            <m:r>
                              <a:rPr lang="en-US" altLang="zh-CN" i="1">
                                <a:latin typeface="Cambria Math" panose="02040503050406030204" pitchFamily="18" charset="0"/>
                                <a:ea typeface="Cambria Math" panose="02040503050406030204" pitchFamily="18" charset="0"/>
                              </a:rPr>
                              <m:t>𝑈</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e>
                        </m:d>
                      </m:e>
                      <m:sub>
                        <m:r>
                          <a:rPr lang="en-US" altLang="zh-CN" i="1">
                            <a:latin typeface="Cambria Math" panose="02040503050406030204" pitchFamily="18" charset="0"/>
                            <a:ea typeface="Cambria Math" panose="02040503050406030204" pitchFamily="18" charset="0"/>
                          </a:rPr>
                          <m:t>𝑡𝑟</m:t>
                        </m:r>
                      </m:sub>
                    </m:sSub>
                    <m:groupChr>
                      <m:groupChrPr>
                        <m:chr m:val="⇒"/>
                        <m:vertJc m:val="bot"/>
                        <m:ctrlPr>
                          <a:rPr lang="en-US" altLang="zh-CN" i="1" smtClean="0">
                            <a:latin typeface="Cambria Math" panose="02040503050406030204" pitchFamily="18" charset="0"/>
                            <a:ea typeface="Cambria Math" panose="02040503050406030204" pitchFamily="18" charset="0"/>
                          </a:rPr>
                        </m:ctrlPr>
                      </m:groupChrPr>
                      <m:e>
                        <m:r>
                          <m:rPr>
                            <m:brk m:alnAt="2"/>
                          </m:rPr>
                          <a:rPr lang="zh-CN" altLang="en-US" i="1">
                            <a:latin typeface="Cambria Math" panose="02040503050406030204" pitchFamily="18" charset="0"/>
                            <a:ea typeface="Cambria Math" panose="02040503050406030204" pitchFamily="18" charset="0"/>
                          </a:rPr>
                          <m:t>半</m:t>
                        </m:r>
                        <m:r>
                          <a:rPr lang="zh-CN" altLang="en-US" i="1">
                            <a:latin typeface="Cambria Math" panose="02040503050406030204" pitchFamily="18" charset="0"/>
                            <a:ea typeface="Cambria Math" panose="02040503050406030204" pitchFamily="18" charset="0"/>
                          </a:rPr>
                          <m:t>经典</m:t>
                        </m:r>
                        <m:r>
                          <a:rPr lang="zh-CN" altLang="en-US" i="1" smtClean="0">
                            <a:latin typeface="Cambria Math" panose="02040503050406030204" pitchFamily="18" charset="0"/>
                            <a:ea typeface="Cambria Math" panose="02040503050406030204" pitchFamily="18" charset="0"/>
                          </a:rPr>
                          <m:t>化</m:t>
                        </m:r>
                      </m:e>
                    </m:groupChr>
                  </m:oMath>
                </a14:m>
                <a:r>
                  <a:rPr lang="en-US" altLang="zh-CN" dirty="0" smtClean="0"/>
                  <a:t> </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1</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ℏ</m:t>
                            </m:r>
                          </m:e>
                          <m:sup>
                            <m:r>
                              <a:rPr lang="en-US" altLang="zh-CN" b="0" i="1" smtClean="0">
                                <a:latin typeface="Cambria Math" panose="02040503050406030204" pitchFamily="18" charset="0"/>
                              </a:rPr>
                              <m:t>2</m:t>
                            </m:r>
                          </m:sup>
                        </m:sSup>
                      </m:den>
                    </m:f>
                    <m:sSub>
                      <m:sSubPr>
                        <m:ctrlPr>
                          <a:rPr lang="en-US" altLang="zh-CN" i="1">
                            <a:latin typeface="Cambria Math" panose="02040503050406030204" pitchFamily="18" charset="0"/>
                            <a:ea typeface="Cambria Math" panose="02040503050406030204" pitchFamily="18" charset="0"/>
                          </a:rPr>
                        </m:ctrlPr>
                      </m:sSub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𝛿</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10</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𝛿</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10</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e>
                        </m:d>
                      </m:e>
                      <m:sub>
                        <m:r>
                          <a:rPr lang="en-US" altLang="zh-CN" b="0" i="1" smtClean="0">
                            <a:latin typeface="Cambria Math" panose="02040503050406030204" pitchFamily="18" charset="0"/>
                            <a:ea typeface="Cambria Math" panose="02040503050406030204" pitchFamily="18" charset="0"/>
                          </a:rPr>
                          <m:t>𝑒𝑛𝑠</m:t>
                        </m:r>
                      </m:sub>
                    </m:sSub>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Δ</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2</m:t>
                        </m:r>
                      </m:sup>
                    </m:sSup>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𝑒</m:t>
                        </m:r>
                      </m:e>
                      <m:sup>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𝑐</m:t>
                                </m:r>
                              </m:sub>
                            </m:sSub>
                          </m:den>
                        </m:f>
                      </m:sup>
                    </m:sSup>
                  </m:oMath>
                </a14:m>
                <a:endParaRPr lang="en-US" altLang="zh-CN" dirty="0" smtClean="0"/>
              </a:p>
              <a:p>
                <a:endParaRPr lang="en-US" altLang="zh-CN" dirty="0" smtClean="0"/>
              </a:p>
              <a:p>
                <a:r>
                  <a:rPr lang="zh-CN" altLang="en-US" dirty="0" smtClean="0"/>
                  <a:t>如果体系的频率分布满足</a:t>
                </a:r>
                <a:r>
                  <a:rPr lang="en-US" altLang="zh-CN" dirty="0" smtClean="0"/>
                  <a:t>Gaussian</a:t>
                </a:r>
                <a:r>
                  <a:rPr lang="zh-CN" altLang="en-US" dirty="0" smtClean="0"/>
                  <a:t>分布，</a:t>
                </a:r>
                <a:r>
                  <a:rPr lang="en-US" altLang="zh-CN" dirty="0" err="1" smtClean="0"/>
                  <a:t>Cumulant</a:t>
                </a:r>
                <a:r>
                  <a:rPr lang="en-US" altLang="zh-CN" dirty="0" smtClean="0"/>
                  <a:t> Expansion</a:t>
                </a:r>
                <a:r>
                  <a:rPr lang="zh-CN" altLang="en-US" dirty="0" smtClean="0"/>
                  <a:t>是严格的。</a:t>
                </a:r>
                <a:endParaRPr lang="en-US" altLang="zh-CN" dirty="0" smtClean="0"/>
              </a:p>
              <a:p>
                <a:endParaRPr lang="en-US" altLang="zh-CN" dirty="0" smtClean="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728092" y="1632312"/>
                <a:ext cx="9463908" cy="5206297"/>
              </a:xfrm>
              <a:prstGeom prst="rect">
                <a:avLst/>
              </a:prstGeom>
              <a:blipFill>
                <a:blip r:embed="rId2"/>
                <a:stretch>
                  <a:fillRect l="-580"/>
                </a:stretch>
              </a:blipFill>
            </p:spPr>
            <p:txBody>
              <a:bodyPr/>
              <a:lstStyle/>
              <a:p>
                <a:r>
                  <a:rPr lang="zh-CN" altLang="en-US">
                    <a:noFill/>
                  </a:rPr>
                  <a:t> </a:t>
                </a:r>
              </a:p>
            </p:txBody>
          </p:sp>
        </mc:Fallback>
      </mc:AlternateContent>
      <p:sp>
        <p:nvSpPr>
          <p:cNvPr id="3" name="文本框 2"/>
          <p:cNvSpPr txBox="1"/>
          <p:nvPr/>
        </p:nvSpPr>
        <p:spPr>
          <a:xfrm>
            <a:off x="1131701" y="2219556"/>
            <a:ext cx="1548554" cy="369332"/>
          </a:xfrm>
          <a:prstGeom prst="rect">
            <a:avLst/>
          </a:prstGeom>
          <a:noFill/>
        </p:spPr>
        <p:txBody>
          <a:bodyPr wrap="square" rtlCol="0">
            <a:spAutoFit/>
          </a:bodyPr>
          <a:lstStyle/>
          <a:p>
            <a:r>
              <a:rPr lang="en-US" altLang="zh-CN" dirty="0" smtClean="0"/>
              <a:t>Condon</a:t>
            </a:r>
            <a:r>
              <a:rPr lang="zh-CN" altLang="en-US" dirty="0" smtClean="0"/>
              <a:t>近似：</a:t>
            </a:r>
            <a:endParaRPr lang="zh-CN" altLang="en-US" dirty="0"/>
          </a:p>
        </p:txBody>
      </p:sp>
      <p:sp>
        <p:nvSpPr>
          <p:cNvPr id="17" name="文本框 16"/>
          <p:cNvSpPr txBox="1"/>
          <p:nvPr/>
        </p:nvSpPr>
        <p:spPr>
          <a:xfrm>
            <a:off x="1747005" y="3320065"/>
            <a:ext cx="1071532" cy="369332"/>
          </a:xfrm>
          <a:prstGeom prst="rect">
            <a:avLst/>
          </a:prstGeom>
          <a:noFill/>
        </p:spPr>
        <p:txBody>
          <a:bodyPr wrap="square" rtlCol="0">
            <a:spAutoFit/>
          </a:bodyPr>
          <a:lstStyle/>
          <a:p>
            <a:r>
              <a:rPr lang="zh-CN" altLang="en-US" dirty="0"/>
              <a:t>假设</a:t>
            </a:r>
            <a:r>
              <a:rPr lang="zh-CN" altLang="en-US" dirty="0" smtClean="0"/>
              <a:t>：</a:t>
            </a:r>
            <a:endParaRPr lang="zh-CN" altLang="en-US" dirty="0"/>
          </a:p>
        </p:txBody>
      </p:sp>
      <p:sp>
        <p:nvSpPr>
          <p:cNvPr id="18" name="文本框 17"/>
          <p:cNvSpPr txBox="1"/>
          <p:nvPr/>
        </p:nvSpPr>
        <p:spPr>
          <a:xfrm>
            <a:off x="534154" y="5223323"/>
            <a:ext cx="2474984" cy="584775"/>
          </a:xfrm>
          <a:prstGeom prst="rect">
            <a:avLst/>
          </a:prstGeom>
          <a:noFill/>
        </p:spPr>
        <p:txBody>
          <a:bodyPr wrap="square" rtlCol="0">
            <a:spAutoFit/>
          </a:bodyPr>
          <a:lstStyle/>
          <a:p>
            <a:r>
              <a:rPr lang="en-US" altLang="zh-CN" sz="1600" dirty="0" smtClean="0"/>
              <a:t>Frequency fluctuation correlation function</a:t>
            </a:r>
            <a:endParaRPr lang="zh-CN" altLang="en-US" sz="1600" dirty="0"/>
          </a:p>
        </p:txBody>
      </p:sp>
    </p:spTree>
    <p:extLst>
      <p:ext uri="{BB962C8B-B14F-4D97-AF65-F5344CB8AC3E}">
        <p14:creationId xmlns:p14="http://schemas.microsoft.com/office/powerpoint/2010/main" val="2507108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latin typeface="黑体" panose="02010609060101010101" pitchFamily="49" charset="-122"/>
                <a:cs typeface="Arial" panose="020B0604020202020204" pitchFamily="34" charset="0"/>
              </a:rPr>
              <a:t>三阶响应半</a:t>
            </a:r>
            <a:r>
              <a:rPr lang="zh-CN" altLang="en-US" dirty="0">
                <a:latin typeface="黑体" panose="02010609060101010101" pitchFamily="49" charset="-122"/>
                <a:cs typeface="Arial" panose="020B0604020202020204" pitchFamily="34" charset="0"/>
              </a:rPr>
              <a:t>经典近似</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326243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双能级三阶响应函数：</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1" name="文本框 20"/>
              <p:cNvSpPr txBox="1"/>
              <p:nvPr/>
            </p:nvSpPr>
            <p:spPr>
              <a:xfrm>
                <a:off x="2402170" y="1632312"/>
                <a:ext cx="7858396" cy="25934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10</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10</m:t>
                                  </m:r>
                                </m:sub>
                              </m:sSub>
                            </m:e>
                          </m:d>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e>
                      </m:d>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4</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5</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10</m:t>
                                  </m:r>
                                </m:sub>
                              </m:sSub>
                            </m:e>
                          </m: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b="0" i="1" smtClean="0">
                                  <a:latin typeface="Cambria Math" panose="02040503050406030204" pitchFamily="18" charset="0"/>
                                </a:rPr>
                                <m:t>𝑛𝑟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e>
                      </m:d>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m:t>
                          </m:r>
                        </m:e>
                      </m:d>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10</m:t>
                          </m:r>
                        </m:sub>
                      </m:sSub>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10</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oMath>
                  </m:oMathPara>
                </a14:m>
                <a:endParaRPr lang="en-US" altLang="zh-CN" dirty="0" smtClean="0"/>
              </a:p>
              <a:p>
                <a:pPr/>
                <a14:m>
                  <m:oMathPara xmlns:m="http://schemas.openxmlformats.org/officeDocument/2006/math">
                    <m:oMathParaPr>
                      <m:jc m:val="left"/>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i="1">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𝜏𝛿</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𝑖</m:t>
                          </m:r>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𝛿𝜔</m:t>
                                  </m:r>
                                </m:e>
                                <m:sub>
                                  <m:r>
                                    <a:rPr lang="en-US" altLang="zh-CN" b="0" i="1" smtClean="0">
                                      <a:latin typeface="Cambria Math" panose="02040503050406030204" pitchFamily="18" charset="0"/>
                                    </a:rPr>
                                    <m:t>10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e>
                      </m:d>
                      <m:r>
                        <a:rPr lang="en-US" altLang="zh-CN" b="0" i="1" smtClean="0">
                          <a:latin typeface="Cambria Math" panose="02040503050406030204" pitchFamily="18" charset="0"/>
                        </a:rPr>
                        <m:t>,</m:t>
                      </m:r>
                    </m:oMath>
                  </m:oMathPara>
                </a14:m>
                <a:endParaRPr lang="en-US" altLang="zh-CN" b="0" dirty="0" smtClean="0"/>
              </a:p>
              <a:p>
                <a:pPr/>
                <a14:m>
                  <m:oMathPara xmlns:m="http://schemas.openxmlformats.org/officeDocument/2006/math">
                    <m:oMathParaPr>
                      <m:jc m:val="left"/>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𝜙</m:t>
                          </m:r>
                        </m:e>
                        <m:sub>
                          <m:r>
                            <a:rPr lang="en-US" altLang="zh-CN" b="0" i="1" smtClean="0">
                              <a:latin typeface="Cambria Math" panose="02040503050406030204" pitchFamily="18" charset="0"/>
                            </a:rPr>
                            <m:t>𝑛</m:t>
                          </m:r>
                          <m:r>
                            <a:rPr lang="en-US" altLang="zh-CN" i="1">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sty m:val="p"/>
                        </m:rPr>
                        <a:rPr lang="en-US" altLang="zh-CN" i="1">
                          <a:latin typeface="Cambria Math" panose="02040503050406030204" pitchFamily="18" charset="0"/>
                        </a:rPr>
                        <m:t>exp</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e>
                              <m:r>
                                <a:rPr lang="en-US" altLang="zh-CN" i="1">
                                  <a:latin typeface="Cambria Math" panose="02040503050406030204" pitchFamily="18" charset="0"/>
                                </a:rPr>
                                <m:t>𝑑</m:t>
                              </m:r>
                              <m:r>
                                <a:rPr lang="en-US" altLang="zh-CN" i="1">
                                  <a:latin typeface="Cambria Math" panose="02040503050406030204" pitchFamily="18" charset="0"/>
                                </a:rPr>
                                <m:t>𝜏𝛿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𝜏</m:t>
                                  </m:r>
                                </m:e>
                              </m:d>
                            </m:e>
                          </m:nary>
                          <m:r>
                            <a:rPr lang="en-US" altLang="zh-CN" i="1">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sup>
                            <m:e>
                              <m:r>
                                <a:rPr lang="en-US" altLang="zh-CN" i="1">
                                  <a:latin typeface="Cambria Math" panose="02040503050406030204" pitchFamily="18" charset="0"/>
                                </a:rPr>
                                <m:t>𝑑</m:t>
                              </m:r>
                              <m:r>
                                <a:rPr lang="en-US" altLang="zh-CN" i="1">
                                  <a:latin typeface="Cambria Math" panose="02040503050406030204" pitchFamily="18" charset="0"/>
                                </a:rPr>
                                <m:t>𝜏</m:t>
                              </m:r>
                              <m:sSub>
                                <m:sSubPr>
                                  <m:ctrlPr>
                                    <a:rPr lang="en-US" altLang="zh-CN" i="1">
                                      <a:latin typeface="Cambria Math" panose="02040503050406030204" pitchFamily="18" charset="0"/>
                                    </a:rPr>
                                  </m:ctrlPr>
                                </m:sSubPr>
                                <m:e>
                                  <m:r>
                                    <a:rPr lang="en-US" altLang="zh-CN" i="1">
                                      <a:latin typeface="Cambria Math" panose="02040503050406030204" pitchFamily="18" charset="0"/>
                                    </a:rPr>
                                    <m:t>𝛿𝜔</m:t>
                                  </m:r>
                                </m:e>
                                <m:sub>
                                  <m:r>
                                    <a:rPr lang="en-US" altLang="zh-CN" i="1">
                                      <a:latin typeface="Cambria Math" panose="02040503050406030204" pitchFamily="18" charset="0"/>
                                    </a:rPr>
                                    <m:t>10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𝜏</m:t>
                                  </m:r>
                                </m:e>
                              </m:d>
                            </m:e>
                          </m:nary>
                        </m:e>
                      </m:d>
                    </m:oMath>
                  </m:oMathPara>
                </a14:m>
                <a:endParaRPr lang="en-US" altLang="zh-CN" dirty="0" smtClean="0"/>
              </a:p>
              <a:p>
                <a:endParaRPr lang="en-US" altLang="zh-CN" dirty="0" smtClean="0">
                  <a:ea typeface="Cambria Math" panose="02040503050406030204" pitchFamily="18"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2402170" y="1632312"/>
                <a:ext cx="7858396" cy="2593402"/>
              </a:xfrm>
              <a:prstGeom prst="rect">
                <a:avLst/>
              </a:prstGeom>
              <a:blipFill>
                <a:blip r:embed="rId2"/>
                <a:stretch>
                  <a:fillRect/>
                </a:stretch>
              </a:blipFill>
            </p:spPr>
            <p:txBody>
              <a:bodyPr/>
              <a:lstStyle/>
              <a:p>
                <a:r>
                  <a:rPr lang="zh-CN" altLang="en-US">
                    <a:noFill/>
                  </a:rPr>
                  <a:t> </a:t>
                </a:r>
              </a:p>
            </p:txBody>
          </p:sp>
        </mc:Fallback>
      </mc:AlternateContent>
      <p:sp>
        <p:nvSpPr>
          <p:cNvPr id="3" name="文本框 2"/>
          <p:cNvSpPr txBox="1"/>
          <p:nvPr/>
        </p:nvSpPr>
        <p:spPr>
          <a:xfrm>
            <a:off x="660906" y="1621460"/>
            <a:ext cx="1330860" cy="369332"/>
          </a:xfrm>
          <a:prstGeom prst="rect">
            <a:avLst/>
          </a:prstGeom>
          <a:noFill/>
        </p:spPr>
        <p:txBody>
          <a:bodyPr wrap="square" rtlCol="0">
            <a:spAutoFit/>
          </a:bodyPr>
          <a:lstStyle/>
          <a:p>
            <a:r>
              <a:rPr lang="en-US" altLang="zh-CN" dirty="0" err="1" smtClean="0"/>
              <a:t>rephasing</a:t>
            </a:r>
            <a:r>
              <a:rPr lang="zh-CN" altLang="en-US" dirty="0" smtClean="0"/>
              <a:t>：</a:t>
            </a:r>
            <a:endParaRPr lang="zh-CN" altLang="en-US" dirty="0"/>
          </a:p>
        </p:txBody>
      </p:sp>
      <p:sp>
        <p:nvSpPr>
          <p:cNvPr id="17" name="文本框 16"/>
          <p:cNvSpPr txBox="1"/>
          <p:nvPr/>
        </p:nvSpPr>
        <p:spPr>
          <a:xfrm>
            <a:off x="660906" y="1920171"/>
            <a:ext cx="1741486" cy="369332"/>
          </a:xfrm>
          <a:prstGeom prst="rect">
            <a:avLst/>
          </a:prstGeom>
          <a:noFill/>
        </p:spPr>
        <p:txBody>
          <a:bodyPr wrap="square" rtlCol="0">
            <a:spAutoFit/>
          </a:bodyPr>
          <a:lstStyle/>
          <a:p>
            <a:r>
              <a:rPr lang="en-US" altLang="zh-CN" dirty="0" smtClean="0"/>
              <a:t>Non-</a:t>
            </a:r>
            <a:r>
              <a:rPr lang="en-US" altLang="zh-CN" dirty="0" err="1" smtClean="0"/>
              <a:t>rephasing</a:t>
            </a:r>
            <a:r>
              <a:rPr lang="zh-CN" altLang="en-US" dirty="0" smtClean="0"/>
              <a:t>：</a:t>
            </a:r>
            <a:endParaRPr lang="zh-CN" altLang="en-US" dirty="0"/>
          </a:p>
        </p:txBody>
      </p:sp>
      <p:pic>
        <p:nvPicPr>
          <p:cNvPr id="32" name="图片 31"/>
          <p:cNvPicPr>
            <a:picLocks noChangeAspect="1"/>
          </p:cNvPicPr>
          <p:nvPr/>
        </p:nvPicPr>
        <p:blipFill>
          <a:blip r:embed="rId3"/>
          <a:stretch>
            <a:fillRect/>
          </a:stretch>
        </p:blipFill>
        <p:spPr>
          <a:xfrm>
            <a:off x="2509006" y="4225714"/>
            <a:ext cx="1820914" cy="2082289"/>
          </a:xfrm>
          <a:prstGeom prst="rect">
            <a:avLst/>
          </a:prstGeom>
        </p:spPr>
      </p:pic>
      <p:pic>
        <p:nvPicPr>
          <p:cNvPr id="33" name="图片 32"/>
          <p:cNvPicPr>
            <a:picLocks noChangeAspect="1"/>
          </p:cNvPicPr>
          <p:nvPr/>
        </p:nvPicPr>
        <p:blipFill>
          <a:blip r:embed="rId4"/>
          <a:stretch>
            <a:fillRect/>
          </a:stretch>
        </p:blipFill>
        <p:spPr>
          <a:xfrm>
            <a:off x="5694619" y="4054805"/>
            <a:ext cx="1223797" cy="2296974"/>
          </a:xfrm>
          <a:prstGeom prst="rect">
            <a:avLst/>
          </a:prstGeom>
        </p:spPr>
      </p:pic>
      <p:sp>
        <p:nvSpPr>
          <p:cNvPr id="34" name="文本框 33"/>
          <p:cNvSpPr txBox="1"/>
          <p:nvPr/>
        </p:nvSpPr>
        <p:spPr>
          <a:xfrm>
            <a:off x="461524" y="3859173"/>
            <a:ext cx="2266568" cy="369332"/>
          </a:xfrm>
          <a:prstGeom prst="rect">
            <a:avLst/>
          </a:prstGeom>
          <a:noFill/>
        </p:spPr>
        <p:txBody>
          <a:bodyPr wrap="square" rtlCol="0">
            <a:spAutoFit/>
          </a:bodyPr>
          <a:lstStyle/>
          <a:p>
            <a:r>
              <a:rPr lang="en-US" altLang="zh-CN" dirty="0"/>
              <a:t>stimulated emission</a:t>
            </a:r>
            <a:r>
              <a:rPr lang="zh-CN" altLang="en-US" dirty="0" smtClean="0"/>
              <a:t>：</a:t>
            </a:r>
            <a:endParaRPr lang="zh-CN" altLang="en-US" dirty="0"/>
          </a:p>
        </p:txBody>
      </p:sp>
      <p:sp>
        <p:nvSpPr>
          <p:cNvPr id="36" name="文本框 35"/>
          <p:cNvSpPr txBox="1"/>
          <p:nvPr/>
        </p:nvSpPr>
        <p:spPr>
          <a:xfrm>
            <a:off x="3969641" y="3859173"/>
            <a:ext cx="1724978" cy="646331"/>
          </a:xfrm>
          <a:prstGeom prst="rect">
            <a:avLst/>
          </a:prstGeom>
          <a:noFill/>
        </p:spPr>
        <p:txBody>
          <a:bodyPr wrap="square" rtlCol="0">
            <a:spAutoFit/>
          </a:bodyPr>
          <a:lstStyle/>
          <a:p>
            <a:pPr algn="ctr"/>
            <a:r>
              <a:rPr lang="en-US" altLang="zh-CN" dirty="0" smtClean="0"/>
              <a:t>Ground state </a:t>
            </a:r>
          </a:p>
          <a:p>
            <a:pPr algn="ctr"/>
            <a:r>
              <a:rPr lang="en-US" altLang="zh-CN" dirty="0" smtClean="0"/>
              <a:t>bleaching</a:t>
            </a:r>
            <a:r>
              <a:rPr lang="zh-CN" altLang="en-US" dirty="0" smtClean="0"/>
              <a:t>：</a:t>
            </a:r>
            <a:endParaRPr lang="zh-CN" altLang="en-US" dirty="0"/>
          </a:p>
        </p:txBody>
      </p:sp>
      <p:sp>
        <p:nvSpPr>
          <p:cNvPr id="37" name="文本框 36"/>
          <p:cNvSpPr txBox="1"/>
          <p:nvPr/>
        </p:nvSpPr>
        <p:spPr>
          <a:xfrm>
            <a:off x="3941952" y="6212173"/>
            <a:ext cx="2652105" cy="307777"/>
          </a:xfrm>
          <a:prstGeom prst="rect">
            <a:avLst/>
          </a:prstGeom>
          <a:noFill/>
        </p:spPr>
        <p:txBody>
          <a:bodyPr wrap="square" rtlCol="0">
            <a:spAutoFit/>
          </a:bodyPr>
          <a:lstStyle/>
          <a:p>
            <a:r>
              <a:rPr lang="en-US" altLang="zh-CN" sz="1400" dirty="0" err="1" smtClean="0"/>
              <a:t>Liouville</a:t>
            </a:r>
            <a:r>
              <a:rPr lang="en-US" altLang="zh-CN" sz="1400" dirty="0" smtClean="0"/>
              <a:t> space pathway</a:t>
            </a:r>
            <a:endParaRPr lang="zh-CN" altLang="en-US" sz="1400" dirty="0"/>
          </a:p>
        </p:txBody>
      </p:sp>
      <p:grpSp>
        <p:nvGrpSpPr>
          <p:cNvPr id="12" name="组合 11"/>
          <p:cNvGrpSpPr/>
          <p:nvPr/>
        </p:nvGrpSpPr>
        <p:grpSpPr>
          <a:xfrm>
            <a:off x="7608664" y="3850120"/>
            <a:ext cx="4983988" cy="2696989"/>
            <a:chOff x="7608664" y="3850120"/>
            <a:chExt cx="4983988" cy="2696989"/>
          </a:xfrm>
        </p:grpSpPr>
        <p:pic>
          <p:nvPicPr>
            <p:cNvPr id="35" name="图片 34"/>
            <p:cNvPicPr>
              <a:picLocks noChangeAspect="1"/>
            </p:cNvPicPr>
            <p:nvPr/>
          </p:nvPicPr>
          <p:blipFill>
            <a:blip r:embed="rId5"/>
            <a:stretch>
              <a:fillRect/>
            </a:stretch>
          </p:blipFill>
          <p:spPr>
            <a:xfrm>
              <a:off x="7608664" y="3850120"/>
              <a:ext cx="3652256" cy="2508986"/>
            </a:xfrm>
            <a:prstGeom prst="rect">
              <a:avLst/>
            </a:prstGeom>
          </p:spPr>
        </p:pic>
        <p:sp>
          <p:nvSpPr>
            <p:cNvPr id="38" name="文本框 37"/>
            <p:cNvSpPr txBox="1"/>
            <p:nvPr/>
          </p:nvSpPr>
          <p:spPr>
            <a:xfrm>
              <a:off x="7952967" y="6239332"/>
              <a:ext cx="2963650" cy="307777"/>
            </a:xfrm>
            <a:prstGeom prst="rect">
              <a:avLst/>
            </a:prstGeom>
            <a:noFill/>
          </p:spPr>
          <p:txBody>
            <a:bodyPr wrap="square" rtlCol="0">
              <a:spAutoFit/>
            </a:bodyPr>
            <a:lstStyle/>
            <a:p>
              <a:r>
                <a:rPr lang="en-US" altLang="zh-CN" sz="1400" dirty="0"/>
                <a:t>Double-sided </a:t>
              </a:r>
              <a:r>
                <a:rPr lang="en-US" altLang="zh-CN" sz="1400" dirty="0" smtClean="0"/>
                <a:t>Feynman diagrams</a:t>
              </a:r>
              <a:endParaRPr lang="zh-CN" altLang="en-US" sz="1400" dirty="0"/>
            </a:p>
          </p:txBody>
        </p:sp>
        <p:cxnSp>
          <p:nvCxnSpPr>
            <p:cNvPr id="11" name="直接连接符 10"/>
            <p:cNvCxnSpPr>
              <a:stCxn id="35" idx="1"/>
              <a:endCxn id="35" idx="3"/>
            </p:cNvCxnSpPr>
            <p:nvPr/>
          </p:nvCxnSpPr>
          <p:spPr>
            <a:xfrm>
              <a:off x="7608664" y="5104613"/>
              <a:ext cx="3652256"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852038" y="4208014"/>
              <a:ext cx="1330860" cy="307777"/>
            </a:xfrm>
            <a:prstGeom prst="rect">
              <a:avLst/>
            </a:prstGeom>
            <a:noFill/>
          </p:spPr>
          <p:txBody>
            <a:bodyPr wrap="square" rtlCol="0">
              <a:spAutoFit/>
            </a:bodyPr>
            <a:lstStyle/>
            <a:p>
              <a:r>
                <a:rPr lang="en-US" altLang="zh-CN" sz="1400" dirty="0" err="1" smtClean="0"/>
                <a:t>rephasing</a:t>
              </a:r>
              <a:endParaRPr lang="zh-CN" altLang="en-US" sz="1400" dirty="0"/>
            </a:p>
          </p:txBody>
        </p:sp>
        <p:sp>
          <p:nvSpPr>
            <p:cNvPr id="40" name="文本框 39"/>
            <p:cNvSpPr txBox="1"/>
            <p:nvPr/>
          </p:nvSpPr>
          <p:spPr>
            <a:xfrm>
              <a:off x="10851166" y="5342732"/>
              <a:ext cx="1741486" cy="307777"/>
            </a:xfrm>
            <a:prstGeom prst="rect">
              <a:avLst/>
            </a:prstGeom>
            <a:noFill/>
          </p:spPr>
          <p:txBody>
            <a:bodyPr wrap="square" rtlCol="0">
              <a:spAutoFit/>
            </a:bodyPr>
            <a:lstStyle/>
            <a:p>
              <a:r>
                <a:rPr lang="en-US" altLang="zh-CN" sz="1400" dirty="0" smtClean="0"/>
                <a:t>Non-</a:t>
              </a:r>
              <a:r>
                <a:rPr lang="en-US" altLang="zh-CN" sz="1400" dirty="0" err="1" smtClean="0"/>
                <a:t>rephasing</a:t>
              </a:r>
              <a:endParaRPr lang="zh-CN" altLang="en-US" sz="1400" dirty="0"/>
            </a:p>
          </p:txBody>
        </p:sp>
      </p:grpSp>
      <mc:AlternateContent xmlns:mc="http://schemas.openxmlformats.org/markup-compatibility/2006" xmlns:a14="http://schemas.microsoft.com/office/drawing/2010/main">
        <mc:Choice Requires="a14">
          <p:sp>
            <p:nvSpPr>
              <p:cNvPr id="41" name="文本框 40"/>
              <p:cNvSpPr txBox="1"/>
              <p:nvPr/>
            </p:nvSpPr>
            <p:spPr>
              <a:xfrm>
                <a:off x="8148296" y="1076426"/>
                <a:ext cx="4200550" cy="553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𝐸</m:t>
                          </m:r>
                        </m:e>
                      </m:acc>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 </m:t>
                          </m:r>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𝑟</m:t>
                              </m:r>
                            </m:e>
                          </m:ac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d>
                        <m:dPr>
                          <m:ctrlPr>
                            <a:rPr lang="en-US" altLang="zh-CN" sz="1600" b="0" i="1" smtClean="0">
                              <a:latin typeface="Cambria Math" panose="02040503050406030204" pitchFamily="18" charset="0"/>
                            </a:rPr>
                          </m:ctrlPr>
                        </m:d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𝐸</m:t>
                              </m:r>
                            </m:e>
                          </m:acc>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𝑘</m:t>
                                      </m:r>
                                    </m:e>
                                  </m:acc>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𝑟</m:t>
                                      </m:r>
                                    </m:e>
                                  </m:ac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l-GR" altLang="zh-CN" sz="1600" b="0" i="1" smtClean="0">
                                      <a:latin typeface="Cambria Math" panose="02040503050406030204" pitchFamily="18" charset="0"/>
                                    </a:rPr>
                                    <m:t>𝜔</m:t>
                                  </m:r>
                                  <m:r>
                                    <a:rPr lang="en-US" altLang="zh-CN" sz="1600" b="0" i="1" smtClean="0">
                                      <a:latin typeface="Cambria Math" panose="02040503050406030204" pitchFamily="18" charset="0"/>
                                    </a:rPr>
                                    <m:t>𝑡</m:t>
                                  </m:r>
                                </m:e>
                              </m:d>
                            </m:sup>
                          </m:sSup>
                          <m:r>
                            <a:rPr lang="en-US" altLang="zh-CN" sz="1600" b="0" i="0" smtClean="0">
                              <a:latin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𝐸</m:t>
                              </m:r>
                            </m:e>
                          </m:acc>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𝑒</m:t>
                              </m:r>
                            </m:e>
                            <m:sup>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m:t>
                                  </m:r>
                                  <m:r>
                                    <a:rPr lang="en-US" altLang="zh-CN" sz="1600" i="1">
                                      <a:latin typeface="Cambria Math" panose="02040503050406030204" pitchFamily="18" charset="0"/>
                                    </a:rPr>
                                    <m:t>𝑖</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𝑘</m:t>
                                      </m:r>
                                    </m:e>
                                  </m:acc>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𝑟</m:t>
                                      </m:r>
                                    </m:e>
                                  </m:acc>
                                  <m:r>
                                    <a:rPr lang="en-US" altLang="zh-CN" sz="1600" b="0" i="1" smtClean="0">
                                      <a:latin typeface="Cambria Math" panose="02040503050406030204" pitchFamily="18" charset="0"/>
                                    </a:rPr>
                                    <m:t>+</m:t>
                                  </m:r>
                                  <m:r>
                                    <a:rPr lang="en-US" altLang="zh-CN" sz="1600" i="1">
                                      <a:latin typeface="Cambria Math" panose="02040503050406030204" pitchFamily="18" charset="0"/>
                                    </a:rPr>
                                    <m:t>𝑖</m:t>
                                  </m:r>
                                  <m:r>
                                    <a:rPr lang="el-GR" altLang="zh-CN" sz="1600" i="1">
                                      <a:latin typeface="Cambria Math" panose="02040503050406030204" pitchFamily="18" charset="0"/>
                                    </a:rPr>
                                    <m:t>𝜔</m:t>
                                  </m:r>
                                  <m:r>
                                    <a:rPr lang="en-US" altLang="zh-CN" sz="1600" i="1">
                                      <a:latin typeface="Cambria Math" panose="02040503050406030204" pitchFamily="18" charset="0"/>
                                    </a:rPr>
                                    <m:t>𝑡</m:t>
                                  </m:r>
                                </m:e>
                              </m:d>
                            </m:sup>
                          </m:sSup>
                        </m:e>
                      </m:d>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8148296" y="1076426"/>
                <a:ext cx="4200550" cy="553357"/>
              </a:xfrm>
              <a:prstGeom prst="rect">
                <a:avLst/>
              </a:prstGeom>
              <a:blipFill>
                <a:blip r:embed="rId6"/>
                <a:stretch>
                  <a:fillRect/>
                </a:stretch>
              </a:blipFill>
            </p:spPr>
            <p:txBody>
              <a:bodyPr/>
              <a:lstStyle/>
              <a:p>
                <a:r>
                  <a:rPr lang="zh-CN" altLang="en-US">
                    <a:noFill/>
                  </a:rPr>
                  <a:t> </a:t>
                </a:r>
              </a:p>
            </p:txBody>
          </p:sp>
        </mc:Fallback>
      </mc:AlternateContent>
      <p:pic>
        <p:nvPicPr>
          <p:cNvPr id="42" name="图片 41"/>
          <p:cNvPicPr>
            <a:picLocks noChangeAspect="1"/>
          </p:cNvPicPr>
          <p:nvPr/>
        </p:nvPicPr>
        <p:blipFill rotWithShape="1">
          <a:blip r:embed="rId7"/>
          <a:srcRect r="5605"/>
          <a:stretch/>
        </p:blipFill>
        <p:spPr>
          <a:xfrm>
            <a:off x="8958146" y="2342798"/>
            <a:ext cx="3200658" cy="1059352"/>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2976992" y="4429945"/>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976992" y="4429945"/>
                <a:ext cx="452008" cy="324619"/>
              </a:xfrm>
              <a:prstGeom prst="rect">
                <a:avLst/>
              </a:prstGeom>
              <a:blipFill>
                <a:blip r:embed="rId8"/>
                <a:stretch>
                  <a:fillRect l="-1333" b="-754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399093" y="5650509"/>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399093" y="5650509"/>
                <a:ext cx="452008" cy="324619"/>
              </a:xfrm>
              <a:prstGeom prst="rect">
                <a:avLst/>
              </a:prstGeom>
              <a:blipFill>
                <a:blip r:embed="rId9"/>
                <a:stretch>
                  <a:fillRect l="-2703" b="-943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104861" y="4336995"/>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104861" y="4336995"/>
                <a:ext cx="452008" cy="324619"/>
              </a:xfrm>
              <a:prstGeom prst="rect">
                <a:avLst/>
              </a:prstGeom>
              <a:blipFill>
                <a:blip r:embed="rId10"/>
                <a:stretch>
                  <a:fillRect l="-1333" b="-740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466408" y="5266858"/>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466408" y="5266858"/>
                <a:ext cx="452008" cy="324619"/>
              </a:xfrm>
              <a:prstGeom prst="rect">
                <a:avLst/>
              </a:prstGeom>
              <a:blipFill>
                <a:blip r:embed="rId11"/>
                <a:stretch>
                  <a:fillRect l="-2703" b="-943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801432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三阶响应半经典近似</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326243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第二激发态响应函数：</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文本框 20"/>
              <p:cNvSpPr txBox="1"/>
              <p:nvPr/>
            </p:nvSpPr>
            <p:spPr>
              <a:xfrm>
                <a:off x="2728092" y="1632312"/>
                <a:ext cx="7858396" cy="25934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i="1">
                              <a:latin typeface="Cambria Math" panose="02040503050406030204" pitchFamily="18" charset="0"/>
                            </a:rPr>
                            <m:t>3</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0" smtClean="0">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i="1">
                                      <a:latin typeface="Cambria Math" panose="02040503050406030204" pitchFamily="18" charset="0"/>
                                    </a:rPr>
                                    <m:t>2</m:t>
                                  </m:r>
                                  <m:r>
                                    <a:rPr lang="en-US" altLang="zh-CN"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sup>
                      </m:s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21</m:t>
                                  </m:r>
                                </m:sub>
                              </m:sSub>
                            </m:e>
                          </m:d>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e>
                      </m:d>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6</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b="0" i="1" smtClean="0">
                                      <a:latin typeface="Cambria Math" panose="02040503050406030204" pitchFamily="18" charset="0"/>
                                    </a:rPr>
                                    <m:t>21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21</m:t>
                                  </m:r>
                                </m:sub>
                              </m:sSub>
                            </m:e>
                          </m:d>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𝑛𝑟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e>
                      </m:d>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𝑓</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m:t>
                          </m:r>
                        </m:e>
                      </m:d>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21</m:t>
                          </m:r>
                        </m:sub>
                      </m:sSub>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21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oMath>
                  </m:oMathPara>
                </a14:m>
                <a:endParaRPr lang="en-US" altLang="zh-CN" dirty="0" smtClean="0"/>
              </a:p>
              <a:p>
                <a:pPr/>
                <a14:m>
                  <m:oMathPara xmlns:m="http://schemas.openxmlformats.org/officeDocument/2006/math">
                    <m:oMathParaPr>
                      <m:jc m:val="left"/>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i="1">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𝜏𝛿</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𝑖</m:t>
                          </m:r>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sup>
                            <m:e>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𝛿𝜔</m:t>
                                  </m:r>
                                </m:e>
                                <m:sub>
                                  <m:r>
                                    <a:rPr lang="en-US" altLang="zh-CN" b="0" i="1" smtClean="0">
                                      <a:latin typeface="Cambria Math" panose="02040503050406030204" pitchFamily="18" charset="0"/>
                                    </a:rPr>
                                    <m:t>21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nary>
                        </m:e>
                      </m:d>
                      <m:r>
                        <a:rPr lang="en-US" altLang="zh-CN" b="0" i="1" smtClean="0">
                          <a:latin typeface="Cambria Math" panose="02040503050406030204" pitchFamily="18" charset="0"/>
                        </a:rPr>
                        <m:t>,</m:t>
                      </m:r>
                    </m:oMath>
                  </m:oMathPara>
                </a14:m>
                <a:endParaRPr lang="en-US" altLang="zh-CN" b="0" dirty="0" smtClean="0"/>
              </a:p>
              <a:p>
                <a:pPr/>
                <a14:m>
                  <m:oMathPara xmlns:m="http://schemas.openxmlformats.org/officeDocument/2006/math">
                    <m:oMathParaPr>
                      <m:jc m:val="left"/>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𝑛</m:t>
                          </m:r>
                          <m:r>
                            <a:rPr lang="en-US" altLang="zh-CN" i="1">
                              <a:latin typeface="Cambria Math" panose="02040503050406030204" pitchFamily="18" charset="0"/>
                            </a:rPr>
                            <m:t>𝑟</m:t>
                          </m:r>
                        </m:sub>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m:rPr>
                          <m:sty m:val="p"/>
                        </m:rPr>
                        <a:rPr lang="en-US" altLang="zh-CN" i="1">
                          <a:latin typeface="Cambria Math" panose="02040503050406030204" pitchFamily="18" charset="0"/>
                        </a:rPr>
                        <m:t>exp</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e>
                              <m:r>
                                <a:rPr lang="en-US" altLang="zh-CN" i="1">
                                  <a:latin typeface="Cambria Math" panose="02040503050406030204" pitchFamily="18" charset="0"/>
                                </a:rPr>
                                <m:t>𝑑</m:t>
                              </m:r>
                              <m:r>
                                <a:rPr lang="en-US" altLang="zh-CN" i="1">
                                  <a:latin typeface="Cambria Math" panose="02040503050406030204" pitchFamily="18" charset="0"/>
                                </a:rPr>
                                <m:t>𝜏𝛿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𝜏</m:t>
                                  </m:r>
                                </m:e>
                              </m:d>
                            </m:e>
                          </m:nary>
                          <m:r>
                            <a:rPr lang="en-US" altLang="zh-CN" i="1">
                              <a:latin typeface="Cambria Math" panose="02040503050406030204" pitchFamily="18" charset="0"/>
                            </a:rPr>
                            <m:t>−</m:t>
                          </m:r>
                          <m:r>
                            <a:rPr lang="en-US" altLang="zh-CN" i="1">
                              <a:latin typeface="Cambria Math" panose="02040503050406030204" pitchFamily="18" charset="0"/>
                            </a:rPr>
                            <m:t>𝑖</m:t>
                          </m:r>
                          <m:nary>
                            <m:naryPr>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sup>
                            <m:e>
                              <m:r>
                                <a:rPr lang="en-US" altLang="zh-CN" i="1">
                                  <a:latin typeface="Cambria Math" panose="02040503050406030204" pitchFamily="18" charset="0"/>
                                </a:rPr>
                                <m:t>𝑑</m:t>
                              </m:r>
                              <m:r>
                                <a:rPr lang="en-US" altLang="zh-CN" i="1">
                                  <a:latin typeface="Cambria Math" panose="02040503050406030204" pitchFamily="18" charset="0"/>
                                </a:rPr>
                                <m:t>𝜏</m:t>
                              </m:r>
                              <m:sSub>
                                <m:sSubPr>
                                  <m:ctrlPr>
                                    <a:rPr lang="en-US" altLang="zh-CN" i="1">
                                      <a:latin typeface="Cambria Math" panose="02040503050406030204" pitchFamily="18" charset="0"/>
                                    </a:rPr>
                                  </m:ctrlPr>
                                </m:sSubPr>
                                <m:e>
                                  <m:r>
                                    <a:rPr lang="en-US" altLang="zh-CN" i="1">
                                      <a:latin typeface="Cambria Math" panose="02040503050406030204" pitchFamily="18" charset="0"/>
                                    </a:rPr>
                                    <m:t>𝛿𝜔</m:t>
                                  </m:r>
                                </m:e>
                                <m:sub>
                                  <m:r>
                                    <a:rPr lang="en-US" altLang="zh-CN" b="0" i="1" smtClean="0">
                                      <a:latin typeface="Cambria Math" panose="02040503050406030204" pitchFamily="18" charset="0"/>
                                    </a:rPr>
                                    <m:t>21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𝜏</m:t>
                                  </m:r>
                                </m:e>
                              </m:d>
                            </m:e>
                          </m:nary>
                        </m:e>
                      </m:d>
                    </m:oMath>
                  </m:oMathPara>
                </a14:m>
                <a:endParaRPr lang="en-US" altLang="zh-CN" dirty="0" smtClean="0"/>
              </a:p>
              <a:p>
                <a:endParaRPr lang="en-US" altLang="zh-CN" dirty="0" smtClean="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728092" y="1632312"/>
                <a:ext cx="7858396" cy="2593402"/>
              </a:xfrm>
              <a:prstGeom prst="rect">
                <a:avLst/>
              </a:prstGeom>
              <a:blipFill>
                <a:blip r:embed="rId3"/>
                <a:stretch>
                  <a:fillRect l="-78"/>
                </a:stretch>
              </a:blipFill>
            </p:spPr>
            <p:txBody>
              <a:bodyPr/>
              <a:lstStyle/>
              <a:p>
                <a:r>
                  <a:rPr lang="zh-CN" altLang="en-US">
                    <a:noFill/>
                  </a:rPr>
                  <a:t> </a:t>
                </a:r>
              </a:p>
            </p:txBody>
          </p:sp>
        </mc:Fallback>
      </mc:AlternateContent>
      <p:sp>
        <p:nvSpPr>
          <p:cNvPr id="3" name="文本框 2"/>
          <p:cNvSpPr txBox="1"/>
          <p:nvPr/>
        </p:nvSpPr>
        <p:spPr>
          <a:xfrm>
            <a:off x="986828" y="1621460"/>
            <a:ext cx="1330860" cy="369332"/>
          </a:xfrm>
          <a:prstGeom prst="rect">
            <a:avLst/>
          </a:prstGeom>
          <a:noFill/>
        </p:spPr>
        <p:txBody>
          <a:bodyPr wrap="square" rtlCol="0">
            <a:spAutoFit/>
          </a:bodyPr>
          <a:lstStyle/>
          <a:p>
            <a:r>
              <a:rPr lang="en-US" altLang="zh-CN" dirty="0" err="1" smtClean="0"/>
              <a:t>rephasing</a:t>
            </a:r>
            <a:r>
              <a:rPr lang="zh-CN" altLang="en-US" dirty="0" smtClean="0"/>
              <a:t>：</a:t>
            </a:r>
            <a:endParaRPr lang="zh-CN" altLang="en-US" dirty="0"/>
          </a:p>
        </p:txBody>
      </p:sp>
      <p:pic>
        <p:nvPicPr>
          <p:cNvPr id="4" name="图片 3"/>
          <p:cNvPicPr>
            <a:picLocks noChangeAspect="1"/>
          </p:cNvPicPr>
          <p:nvPr/>
        </p:nvPicPr>
        <p:blipFill>
          <a:blip r:embed="rId4"/>
          <a:stretch>
            <a:fillRect/>
          </a:stretch>
        </p:blipFill>
        <p:spPr>
          <a:xfrm>
            <a:off x="9705093" y="1503030"/>
            <a:ext cx="1623809" cy="2871428"/>
          </a:xfrm>
          <a:prstGeom prst="rect">
            <a:avLst/>
          </a:prstGeom>
        </p:spPr>
      </p:pic>
      <p:grpSp>
        <p:nvGrpSpPr>
          <p:cNvPr id="12" name="组合 11"/>
          <p:cNvGrpSpPr/>
          <p:nvPr/>
        </p:nvGrpSpPr>
        <p:grpSpPr>
          <a:xfrm>
            <a:off x="2648442" y="4118185"/>
            <a:ext cx="1820914" cy="2089434"/>
            <a:chOff x="4732850" y="4129290"/>
            <a:chExt cx="1820914" cy="2089434"/>
          </a:xfrm>
        </p:grpSpPr>
        <p:pic>
          <p:nvPicPr>
            <p:cNvPr id="7" name="图片 6"/>
            <p:cNvPicPr>
              <a:picLocks noChangeAspect="1"/>
            </p:cNvPicPr>
            <p:nvPr/>
          </p:nvPicPr>
          <p:blipFill>
            <a:blip r:embed="rId5"/>
            <a:stretch>
              <a:fillRect/>
            </a:stretch>
          </p:blipFill>
          <p:spPr>
            <a:xfrm>
              <a:off x="4732850" y="4129290"/>
              <a:ext cx="1820914" cy="2082289"/>
            </a:xfrm>
            <a:prstGeom prst="rect">
              <a:avLst/>
            </a:prstGeom>
          </p:spPr>
        </p:pic>
        <p:sp>
          <p:nvSpPr>
            <p:cNvPr id="20" name="椭圆 19"/>
            <p:cNvSpPr/>
            <p:nvPr/>
          </p:nvSpPr>
          <p:spPr>
            <a:xfrm>
              <a:off x="5871926" y="5838347"/>
              <a:ext cx="420232" cy="3803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err="1" smtClean="0">
                  <a:solidFill>
                    <a:schemeClr val="tx1"/>
                  </a:solidFill>
                </a:rPr>
                <a:t>fe</a:t>
              </a:r>
              <a:endParaRPr lang="zh-CN" altLang="en-US" sz="1000" b="1" dirty="0"/>
            </a:p>
          </p:txBody>
        </p:sp>
      </p:grpSp>
      <p:sp>
        <p:nvSpPr>
          <p:cNvPr id="25" name="文本框 24"/>
          <p:cNvSpPr txBox="1"/>
          <p:nvPr/>
        </p:nvSpPr>
        <p:spPr>
          <a:xfrm>
            <a:off x="461524" y="3813908"/>
            <a:ext cx="2266568" cy="369332"/>
          </a:xfrm>
          <a:prstGeom prst="rect">
            <a:avLst/>
          </a:prstGeom>
          <a:noFill/>
        </p:spPr>
        <p:txBody>
          <a:bodyPr wrap="square" rtlCol="0">
            <a:spAutoFit/>
          </a:bodyPr>
          <a:lstStyle/>
          <a:p>
            <a:r>
              <a:rPr lang="en-US" altLang="zh-CN" dirty="0"/>
              <a:t>transient absorption</a:t>
            </a:r>
            <a:r>
              <a:rPr lang="zh-CN" altLang="en-US" dirty="0" smtClean="0"/>
              <a:t>：</a:t>
            </a:r>
            <a:endParaRPr lang="zh-CN" altLang="en-US" dirty="0"/>
          </a:p>
        </p:txBody>
      </p:sp>
      <p:sp>
        <p:nvSpPr>
          <p:cNvPr id="26" name="文本框 25"/>
          <p:cNvSpPr txBox="1"/>
          <p:nvPr/>
        </p:nvSpPr>
        <p:spPr>
          <a:xfrm>
            <a:off x="986828" y="1920171"/>
            <a:ext cx="1741486" cy="369332"/>
          </a:xfrm>
          <a:prstGeom prst="rect">
            <a:avLst/>
          </a:prstGeom>
          <a:noFill/>
        </p:spPr>
        <p:txBody>
          <a:bodyPr wrap="square" rtlCol="0">
            <a:spAutoFit/>
          </a:bodyPr>
          <a:lstStyle/>
          <a:p>
            <a:r>
              <a:rPr lang="en-US" altLang="zh-CN" dirty="0" smtClean="0"/>
              <a:t>Non-</a:t>
            </a:r>
            <a:r>
              <a:rPr lang="en-US" altLang="zh-CN" dirty="0" err="1" smtClean="0"/>
              <a:t>rephasing</a:t>
            </a:r>
            <a:r>
              <a:rPr lang="zh-CN" altLang="en-US" dirty="0" smtClean="0"/>
              <a:t>：</a:t>
            </a:r>
            <a:endParaRPr lang="zh-CN" altLang="en-US" dirty="0"/>
          </a:p>
        </p:txBody>
      </p:sp>
      <p:grpSp>
        <p:nvGrpSpPr>
          <p:cNvPr id="27" name="组合 26"/>
          <p:cNvGrpSpPr/>
          <p:nvPr/>
        </p:nvGrpSpPr>
        <p:grpSpPr>
          <a:xfrm>
            <a:off x="4595230" y="3904438"/>
            <a:ext cx="4983988" cy="2696989"/>
            <a:chOff x="7608664" y="3850120"/>
            <a:chExt cx="4983988" cy="2696989"/>
          </a:xfrm>
        </p:grpSpPr>
        <p:pic>
          <p:nvPicPr>
            <p:cNvPr id="28" name="图片 27"/>
            <p:cNvPicPr>
              <a:picLocks noChangeAspect="1"/>
            </p:cNvPicPr>
            <p:nvPr/>
          </p:nvPicPr>
          <p:blipFill>
            <a:blip r:embed="rId6"/>
            <a:stretch>
              <a:fillRect/>
            </a:stretch>
          </p:blipFill>
          <p:spPr>
            <a:xfrm>
              <a:off x="7608664" y="3850120"/>
              <a:ext cx="3652256" cy="2508986"/>
            </a:xfrm>
            <a:prstGeom prst="rect">
              <a:avLst/>
            </a:prstGeom>
          </p:spPr>
        </p:pic>
        <p:sp>
          <p:nvSpPr>
            <p:cNvPr id="29" name="文本框 28"/>
            <p:cNvSpPr txBox="1"/>
            <p:nvPr/>
          </p:nvSpPr>
          <p:spPr>
            <a:xfrm>
              <a:off x="7952967" y="6239332"/>
              <a:ext cx="2963650" cy="307777"/>
            </a:xfrm>
            <a:prstGeom prst="rect">
              <a:avLst/>
            </a:prstGeom>
            <a:noFill/>
          </p:spPr>
          <p:txBody>
            <a:bodyPr wrap="square" rtlCol="0">
              <a:spAutoFit/>
            </a:bodyPr>
            <a:lstStyle/>
            <a:p>
              <a:r>
                <a:rPr lang="en-US" altLang="zh-CN" sz="1400" dirty="0"/>
                <a:t>Double-sided </a:t>
              </a:r>
              <a:r>
                <a:rPr lang="en-US" altLang="zh-CN" sz="1400" dirty="0" smtClean="0"/>
                <a:t>Feynman diagrams</a:t>
              </a:r>
              <a:endParaRPr lang="zh-CN" altLang="en-US" sz="1400" dirty="0"/>
            </a:p>
          </p:txBody>
        </p:sp>
        <p:cxnSp>
          <p:nvCxnSpPr>
            <p:cNvPr id="30" name="直接连接符 29"/>
            <p:cNvCxnSpPr>
              <a:stCxn id="28" idx="1"/>
              <a:endCxn id="28" idx="3"/>
            </p:cNvCxnSpPr>
            <p:nvPr/>
          </p:nvCxnSpPr>
          <p:spPr>
            <a:xfrm>
              <a:off x="7608664" y="5104613"/>
              <a:ext cx="3652256"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852038" y="4208014"/>
              <a:ext cx="1330860" cy="307777"/>
            </a:xfrm>
            <a:prstGeom prst="rect">
              <a:avLst/>
            </a:prstGeom>
            <a:noFill/>
          </p:spPr>
          <p:txBody>
            <a:bodyPr wrap="square" rtlCol="0">
              <a:spAutoFit/>
            </a:bodyPr>
            <a:lstStyle/>
            <a:p>
              <a:r>
                <a:rPr lang="en-US" altLang="zh-CN" sz="1400" dirty="0" err="1" smtClean="0"/>
                <a:t>rephasing</a:t>
              </a:r>
              <a:endParaRPr lang="zh-CN" altLang="en-US" sz="1400" dirty="0"/>
            </a:p>
          </p:txBody>
        </p:sp>
        <p:sp>
          <p:nvSpPr>
            <p:cNvPr id="32" name="文本框 31"/>
            <p:cNvSpPr txBox="1"/>
            <p:nvPr/>
          </p:nvSpPr>
          <p:spPr>
            <a:xfrm>
              <a:off x="10851166" y="5342732"/>
              <a:ext cx="1741486" cy="307777"/>
            </a:xfrm>
            <a:prstGeom prst="rect">
              <a:avLst/>
            </a:prstGeom>
            <a:noFill/>
          </p:spPr>
          <p:txBody>
            <a:bodyPr wrap="square" rtlCol="0">
              <a:spAutoFit/>
            </a:bodyPr>
            <a:lstStyle/>
            <a:p>
              <a:r>
                <a:rPr lang="en-US" altLang="zh-CN" sz="1400" dirty="0" smtClean="0"/>
                <a:t>Non-</a:t>
              </a:r>
              <a:r>
                <a:rPr lang="en-US" altLang="zh-CN" sz="1400" dirty="0" err="1" smtClean="0"/>
                <a:t>rephasing</a:t>
              </a:r>
              <a:endParaRPr lang="zh-CN" altLang="en-US" sz="1400" dirty="0"/>
            </a:p>
          </p:txBody>
        </p:sp>
      </p:grpSp>
      <mc:AlternateContent xmlns:mc="http://schemas.openxmlformats.org/markup-compatibility/2006" xmlns:a14="http://schemas.microsoft.com/office/drawing/2010/main">
        <mc:Choice Requires="a14">
          <p:sp>
            <p:nvSpPr>
              <p:cNvPr id="22" name="矩形 21"/>
              <p:cNvSpPr/>
              <p:nvPr/>
            </p:nvSpPr>
            <p:spPr>
              <a:xfrm>
                <a:off x="3141770" y="4309341"/>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141770" y="4309341"/>
                <a:ext cx="452008" cy="324619"/>
              </a:xfrm>
              <a:prstGeom prst="rect">
                <a:avLst/>
              </a:prstGeom>
              <a:blipFill>
                <a:blip r:embed="rId7"/>
                <a:stretch>
                  <a:fillRect l="-1333" b="-943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545626" y="5492991"/>
                <a:ext cx="452008" cy="32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545626" y="5492991"/>
                <a:ext cx="452008" cy="324619"/>
              </a:xfrm>
              <a:prstGeom prst="rect">
                <a:avLst/>
              </a:prstGeom>
              <a:blipFill>
                <a:blip r:embed="rId8"/>
                <a:stretch>
                  <a:fillRect l="-2703" b="-9434"/>
                </a:stretch>
              </a:blipFill>
              <a:ln>
                <a:noFill/>
              </a:ln>
            </p:spPr>
            <p:txBody>
              <a:bodyPr/>
              <a:lstStyle/>
              <a:p>
                <a:r>
                  <a:rPr lang="zh-CN" altLang="en-US">
                    <a:noFill/>
                  </a:rPr>
                  <a:t> </a:t>
                </a:r>
              </a:p>
            </p:txBody>
          </p:sp>
        </mc:Fallback>
      </mc:AlternateContent>
      <p:sp>
        <p:nvSpPr>
          <p:cNvPr id="24" name="椭圆 23"/>
          <p:cNvSpPr/>
          <p:nvPr/>
        </p:nvSpPr>
        <p:spPr>
          <a:xfrm>
            <a:off x="3773060" y="4646100"/>
            <a:ext cx="420232" cy="3803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err="1" smtClean="0">
                <a:solidFill>
                  <a:schemeClr val="tx1"/>
                </a:solidFill>
              </a:rPr>
              <a:t>fe</a:t>
            </a:r>
            <a:endParaRPr lang="zh-CN" altLang="en-US" sz="1000" b="1" dirty="0"/>
          </a:p>
        </p:txBody>
      </p:sp>
    </p:spTree>
    <p:extLst>
      <p:ext uri="{BB962C8B-B14F-4D97-AF65-F5344CB8AC3E}">
        <p14:creationId xmlns:p14="http://schemas.microsoft.com/office/powerpoint/2010/main" val="3113855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三阶响应函数累计展开近似</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3877985" cy="461665"/>
          </a:xfrm>
          <a:prstGeom prst="rect">
            <a:avLst/>
          </a:prstGeom>
          <a:noFill/>
        </p:spPr>
        <p:txBody>
          <a:bodyPr wrap="none" rtlCol="0">
            <a:spAutoFit/>
          </a:bodyPr>
          <a:lstStyle/>
          <a:p>
            <a:r>
              <a:rPr lang="zh-CN" altLang="en-US" sz="2400" dirty="0">
                <a:latin typeface="Arial" panose="020B0604020202020204" pitchFamily="34" charset="0"/>
              </a:rPr>
              <a:t>三阶响应函数的累计展开：</a:t>
            </a:r>
            <a:endParaRPr lang="en-US" altLang="zh-CN" sz="24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p:cNvSpPr txBox="1"/>
              <p:nvPr/>
            </p:nvSpPr>
            <p:spPr>
              <a:xfrm>
                <a:off x="2728092" y="1632312"/>
                <a:ext cx="8688328" cy="33206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m:rPr>
                              <m:sty m:val="p"/>
                            </m:rPr>
                            <a:rPr lang="en-US" altLang="zh-CN" i="1">
                              <a:latin typeface="Cambria Math" panose="02040503050406030204" pitchFamily="18" charset="0"/>
                            </a:rPr>
                            <m:t>r</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0" smtClean="0">
                          <a:latin typeface="Cambria Math" panose="02040503050406030204" pitchFamily="18" charset="0"/>
                        </a:rPr>
                        <m:t>=2</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10</m:t>
                          </m:r>
                        </m:sub>
                        <m:sup>
                          <m:r>
                            <a:rPr lang="en-US" altLang="zh-CN" b="0" i="1" smtClean="0">
                              <a:latin typeface="Cambria Math" panose="02040503050406030204" pitchFamily="18" charset="0"/>
                            </a:rPr>
                            <m:t>4</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1</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b="0" i="1" smtClean="0">
                                  <a:latin typeface="Cambria Math" panose="02040503050406030204" pitchFamily="18" charset="0"/>
                                </a:rPr>
                                <m:t>21</m:t>
                              </m:r>
                            </m:sub>
                            <m:sup>
                              <m:r>
                                <a:rPr lang="en-US" altLang="zh-CN" i="1">
                                  <a:latin typeface="Cambria Math" panose="02040503050406030204" pitchFamily="18" charset="0"/>
                                </a:rPr>
                                <m:t>2</m:t>
                              </m:r>
                            </m:sup>
                          </m:sSubSup>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sup>
                      </m:sSup>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𝑛</m:t>
                          </m:r>
                          <m:r>
                            <m:rPr>
                              <m:sty m:val="p"/>
                            </m:rPr>
                            <a:rPr lang="en-US" altLang="zh-CN" i="1">
                              <a:latin typeface="Cambria Math" panose="02040503050406030204" pitchFamily="18" charset="0"/>
                            </a:rPr>
                            <m:t>r</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a:latin typeface="Cambria Math" panose="02040503050406030204" pitchFamily="18" charset="0"/>
                        </a:rPr>
                        <m:t>=2</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10</m:t>
                          </m:r>
                        </m:sub>
                        <m:sup>
                          <m:r>
                            <a:rPr lang="en-US" altLang="zh-CN" i="1">
                              <a:latin typeface="Cambria Math" panose="02040503050406030204" pitchFamily="18" charset="0"/>
                            </a:rPr>
                            <m:t>4</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10</m:t>
                              </m:r>
                            </m:sub>
                            <m:sup>
                              <m:r>
                                <a:rPr lang="en-US" altLang="zh-CN" i="1">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e>
                            <m:sub>
                              <m:r>
                                <a:rPr lang="en-US" altLang="zh-CN" i="1">
                                  <a:latin typeface="Cambria Math" panose="02040503050406030204" pitchFamily="18" charset="0"/>
                                </a:rPr>
                                <m:t>21</m:t>
                              </m:r>
                            </m:sub>
                            <m:sup>
                              <m:r>
                                <a:rPr lang="en-US" altLang="zh-CN" i="1">
                                  <a:latin typeface="Cambria Math" panose="02040503050406030204" pitchFamily="18" charset="0"/>
                                </a:rPr>
                                <m:t>2</m:t>
                              </m:r>
                            </m:sup>
                          </m:sSubSup>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𝑖</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4</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sup>
                      </m:sSup>
                    </m:oMath>
                  </m:oMathPara>
                </a14:m>
                <a:endParaRPr lang="en-US" altLang="zh-CN" dirty="0" smtClean="0"/>
              </a:p>
              <a:p>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b="0" i="1" smtClean="0">
                              <a:latin typeface="Cambria Math" panose="02040503050406030204" pitchFamily="18" charset="0"/>
                            </a:rPr>
                            <m:t>22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oMath>
                  </m:oMathPara>
                </a14:m>
                <a:endParaRPr lang="en-US" altLang="zh-CN" dirty="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22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12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oMath>
                  </m:oMathPara>
                </a14:m>
                <a:endParaRPr lang="en-US" altLang="zh-CN" dirty="0" smtClean="0"/>
              </a:p>
              <a:p>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1</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nary>
                        </m:e>
                      </m:nary>
                      <m:sSub>
                        <m:sSubPr>
                          <m:ctrlPr>
                            <a:rPr lang="en-US" altLang="zh-CN" b="0"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𝑖𝑗</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d>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𝑖𝑗</m:t>
                          </m:r>
                        </m:sub>
                      </m:sSub>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𝛿</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𝛿</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𝑗</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e>
                      </m:d>
                    </m:oMath>
                  </m:oMathPara>
                </a14:m>
                <a:endParaRPr lang="en-US" altLang="zh-CN" dirty="0" smtClean="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728092" y="1632312"/>
                <a:ext cx="8688328" cy="3320653"/>
              </a:xfrm>
              <a:prstGeom prst="rect">
                <a:avLst/>
              </a:prstGeom>
              <a:blipFill>
                <a:blip r:embed="rId3"/>
                <a:stretch>
                  <a:fillRect/>
                </a:stretch>
              </a:blipFill>
            </p:spPr>
            <p:txBody>
              <a:bodyPr/>
              <a:lstStyle/>
              <a:p>
                <a:r>
                  <a:rPr lang="zh-CN" altLang="en-US">
                    <a:noFill/>
                  </a:rPr>
                  <a:t> </a:t>
                </a:r>
              </a:p>
            </p:txBody>
          </p:sp>
        </mc:Fallback>
      </mc:AlternateContent>
      <p:sp>
        <p:nvSpPr>
          <p:cNvPr id="3" name="文本框 2"/>
          <p:cNvSpPr txBox="1"/>
          <p:nvPr/>
        </p:nvSpPr>
        <p:spPr>
          <a:xfrm>
            <a:off x="986828" y="1621460"/>
            <a:ext cx="1330860" cy="369332"/>
          </a:xfrm>
          <a:prstGeom prst="rect">
            <a:avLst/>
          </a:prstGeom>
          <a:noFill/>
        </p:spPr>
        <p:txBody>
          <a:bodyPr wrap="square" rtlCol="0">
            <a:spAutoFit/>
          </a:bodyPr>
          <a:lstStyle/>
          <a:p>
            <a:r>
              <a:rPr lang="en-US" altLang="zh-CN" dirty="0" err="1" smtClean="0"/>
              <a:t>rephasing</a:t>
            </a:r>
            <a:r>
              <a:rPr lang="zh-CN" altLang="en-US" dirty="0" smtClean="0"/>
              <a:t>：</a:t>
            </a:r>
            <a:endParaRPr lang="zh-CN" altLang="en-US" dirty="0"/>
          </a:p>
        </p:txBody>
      </p:sp>
      <p:sp>
        <p:nvSpPr>
          <p:cNvPr id="26" name="文本框 25"/>
          <p:cNvSpPr txBox="1"/>
          <p:nvPr/>
        </p:nvSpPr>
        <p:spPr>
          <a:xfrm>
            <a:off x="986828" y="1920171"/>
            <a:ext cx="1741486" cy="369332"/>
          </a:xfrm>
          <a:prstGeom prst="rect">
            <a:avLst/>
          </a:prstGeom>
          <a:noFill/>
        </p:spPr>
        <p:txBody>
          <a:bodyPr wrap="square" rtlCol="0">
            <a:spAutoFit/>
          </a:bodyPr>
          <a:lstStyle/>
          <a:p>
            <a:r>
              <a:rPr lang="en-US" altLang="zh-CN" dirty="0" smtClean="0"/>
              <a:t>Non-</a:t>
            </a:r>
            <a:r>
              <a:rPr lang="en-US" altLang="zh-CN" dirty="0" err="1" smtClean="0"/>
              <a:t>rephasing</a:t>
            </a:r>
            <a:r>
              <a:rPr lang="zh-CN" altLang="en-US" dirty="0" smtClean="0"/>
              <a:t>：</a:t>
            </a:r>
            <a:endParaRPr lang="zh-CN" altLang="en-US" dirty="0"/>
          </a:p>
        </p:txBody>
      </p:sp>
      <p:pic>
        <p:nvPicPr>
          <p:cNvPr id="16" name="图片 15"/>
          <p:cNvPicPr>
            <a:picLocks noChangeAspect="1"/>
          </p:cNvPicPr>
          <p:nvPr/>
        </p:nvPicPr>
        <p:blipFill>
          <a:blip r:embed="rId4"/>
          <a:stretch>
            <a:fillRect/>
          </a:stretch>
        </p:blipFill>
        <p:spPr>
          <a:xfrm>
            <a:off x="9874094" y="3854931"/>
            <a:ext cx="1334098" cy="2359124"/>
          </a:xfrm>
          <a:prstGeom prst="rect">
            <a:avLst/>
          </a:prstGeom>
        </p:spPr>
      </p:pic>
    </p:spTree>
    <p:extLst>
      <p:ext uri="{BB962C8B-B14F-4D97-AF65-F5344CB8AC3E}">
        <p14:creationId xmlns:p14="http://schemas.microsoft.com/office/powerpoint/2010/main" val="20512836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927179" y="369107"/>
            <a:ext cx="6337643" cy="607134"/>
          </a:xfrm>
        </p:spPr>
        <p:txBody>
          <a:bodyPr/>
          <a:lstStyle/>
          <a:p>
            <a:pPr>
              <a:buNone/>
            </a:pPr>
            <a:r>
              <a:rPr lang="zh-CN" altLang="en-US" dirty="0" smtClean="0"/>
              <a:t>第三节</a:t>
            </a:r>
            <a:endParaRPr lang="zh-CN" altLang="en-US" dirty="0"/>
          </a:p>
        </p:txBody>
      </p:sp>
      <p:sp>
        <p:nvSpPr>
          <p:cNvPr id="4" name="标题 1">
            <a:extLst>
              <a:ext uri="{FF2B5EF4-FFF2-40B4-BE49-F238E27FC236}">
                <a16:creationId xmlns:a16="http://schemas.microsoft.com/office/drawing/2014/main" id="{67E4E48B-9366-4147-91C8-F0C9A929B3D4}"/>
              </a:ext>
            </a:extLst>
          </p:cNvPr>
          <p:cNvSpPr txBox="1">
            <a:spLocks/>
          </p:cNvSpPr>
          <p:nvPr/>
        </p:nvSpPr>
        <p:spPr>
          <a:xfrm>
            <a:off x="1524000" y="2674462"/>
            <a:ext cx="9144000" cy="150907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二</a:t>
            </a:r>
            <a:r>
              <a:rPr lang="zh-CN" altLang="en-US" dirty="0" smtClean="0">
                <a:latin typeface="黑体" panose="02010609060101010101" pitchFamily="49" charset="-122"/>
                <a:ea typeface="黑体" panose="02010609060101010101" pitchFamily="49" charset="-122"/>
                <a:cs typeface="Arial" panose="020B0604020202020204" pitchFamily="34" charset="0"/>
              </a:rPr>
              <a:t>维红外光谱计算</a:t>
            </a:r>
            <a:endParaRPr lang="en-US" altLang="zh-CN" dirty="0"/>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20BEBA-5200-429D-A499-EDA9B1FAF732}"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7961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1. </a:t>
            </a:r>
            <a:r>
              <a:rPr lang="zh-CN" altLang="en-US" dirty="0" smtClean="0"/>
              <a:t>电场</a:t>
            </a:r>
            <a:r>
              <a:rPr lang="en-US" altLang="zh-CN" dirty="0" smtClean="0"/>
              <a:t>-</a:t>
            </a:r>
            <a:r>
              <a:rPr lang="zh-CN" altLang="en-US" dirty="0" smtClean="0"/>
              <a:t>偶极矩相互作用的非线性光学响应</a:t>
            </a:r>
            <a:endParaRPr lang="en-US" altLang="zh-CN" dirty="0" smtClean="0"/>
          </a:p>
          <a:p>
            <a:r>
              <a:rPr lang="en-US" altLang="zh-CN" dirty="0" smtClean="0"/>
              <a:t>2. </a:t>
            </a:r>
            <a:r>
              <a:rPr lang="zh-CN" altLang="en-US" dirty="0">
                <a:cs typeface="Arial" panose="020B0604020202020204" pitchFamily="34" charset="0"/>
              </a:rPr>
              <a:t>半</a:t>
            </a:r>
            <a:r>
              <a:rPr lang="zh-CN" altLang="en-US" dirty="0" smtClean="0">
                <a:cs typeface="Arial" panose="020B0604020202020204" pitchFamily="34" charset="0"/>
              </a:rPr>
              <a:t>经典近似及累积量展开</a:t>
            </a:r>
            <a:endParaRPr lang="en-US" altLang="zh-CN" dirty="0" smtClean="0"/>
          </a:p>
          <a:p>
            <a:r>
              <a:rPr lang="en-US" altLang="zh-CN" dirty="0" smtClean="0"/>
              <a:t>3. </a:t>
            </a:r>
            <a:r>
              <a:rPr lang="zh-CN" altLang="en-US" dirty="0" smtClean="0"/>
              <a:t>二维红外光谱的</a:t>
            </a:r>
            <a:r>
              <a:rPr lang="zh-CN" altLang="en-US" dirty="0"/>
              <a:t>计算</a:t>
            </a:r>
          </a:p>
        </p:txBody>
      </p:sp>
      <p:sp>
        <p:nvSpPr>
          <p:cNvPr id="3" name="文本占位符 2"/>
          <p:cNvSpPr>
            <a:spLocks noGrp="1"/>
          </p:cNvSpPr>
          <p:nvPr>
            <p:ph type="body" sz="quarter" idx="10"/>
          </p:nvPr>
        </p:nvSpPr>
        <p:spPr>
          <a:xfrm>
            <a:off x="2927179" y="369107"/>
            <a:ext cx="6337643" cy="607134"/>
          </a:xfrm>
        </p:spPr>
        <p:txBody>
          <a:bodyPr/>
          <a:lstStyle/>
          <a:p>
            <a:pPr>
              <a:buNone/>
            </a:pPr>
            <a:r>
              <a:rPr lang="zh-CN" altLang="en-US" dirty="0" smtClean="0"/>
              <a:t>目录</a:t>
            </a:r>
            <a:endParaRPr lang="zh-CN" altLang="en-US" dirty="0"/>
          </a:p>
        </p:txBody>
      </p:sp>
      <p:sp>
        <p:nvSpPr>
          <p:cNvPr id="4" name="日期占位符 3"/>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FEF6D5-A39D-4437-94C4-D9B8A5351713}"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102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948" y="2856766"/>
            <a:ext cx="1808273" cy="27382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116889" y="2851219"/>
            <a:ext cx="2147933" cy="2743788"/>
          </a:xfrm>
          <a:prstGeom prst="rect">
            <a:avLst/>
          </a:prstGeom>
        </p:spPr>
      </p:pic>
    </p:spTree>
    <p:extLst>
      <p:ext uri="{BB962C8B-B14F-4D97-AF65-F5344CB8AC3E}">
        <p14:creationId xmlns:p14="http://schemas.microsoft.com/office/powerpoint/2010/main" val="22404987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计算参数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5989508" cy="3416320"/>
              </a:xfrm>
              <a:prstGeom prst="rect">
                <a:avLst/>
              </a:prstGeom>
              <a:noFill/>
            </p:spPr>
            <p:txBody>
              <a:bodyPr wrap="square" rtlCol="0">
                <a:spAutoFit/>
              </a:bodyPr>
              <a:lstStyle/>
              <a:p>
                <a:r>
                  <a:rPr lang="en-US" altLang="zh-CN" sz="2400" dirty="0" smtClean="0">
                    <a:latin typeface="Arial" panose="020B0604020202020204" pitchFamily="34" charset="0"/>
                  </a:rPr>
                  <a:t>System : HOD vibration in H2O</a:t>
                </a:r>
              </a:p>
              <a:p>
                <a:r>
                  <a:rPr lang="en-US" altLang="zh-CN" sz="2400" dirty="0" smtClean="0">
                    <a:latin typeface="Arial" panose="020B0604020202020204" pitchFamily="34" charset="0"/>
                  </a:rPr>
                  <a:t>Total time : 1 ns</a:t>
                </a:r>
              </a:p>
              <a:p>
                <a14:m>
                  <m:oMath xmlns:m="http://schemas.openxmlformats.org/officeDocument/2006/math">
                    <m:r>
                      <a:rPr lang="en-US" altLang="zh-CN" sz="2400" b="0" i="1" smtClean="0">
                        <a:latin typeface="Cambria Math" panose="02040503050406030204" pitchFamily="18" charset="0"/>
                      </a:rPr>
                      <m:t>𝑑𝑡</m:t>
                    </m:r>
                    <m:r>
                      <a:rPr lang="en-US" altLang="zh-CN" sz="2400" b="0" i="1" smtClean="0">
                        <a:latin typeface="Cambria Math" panose="02040503050406030204" pitchFamily="18" charset="0"/>
                      </a:rPr>
                      <m:t> </m:t>
                    </m:r>
                  </m:oMath>
                </a14:m>
                <a:r>
                  <a:rPr lang="en-US" altLang="zh-CN" sz="2400" dirty="0" smtClean="0">
                    <a:latin typeface="Arial" panose="020B0604020202020204" pitchFamily="34" charset="0"/>
                  </a:rPr>
                  <a:t>in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𝑟</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𝑛𝑟</m:t>
                        </m:r>
                      </m:sub>
                    </m:sSub>
                  </m:oMath>
                </a14:m>
                <a:r>
                  <a:rPr lang="en-US" altLang="zh-CN" sz="2400" dirty="0" smtClean="0">
                    <a:latin typeface="Arial" panose="020B0604020202020204" pitchFamily="34" charset="0"/>
                  </a:rPr>
                  <a:t> </a:t>
                </a:r>
                <a:r>
                  <a:rPr lang="en-US" altLang="zh-CN" sz="2400" dirty="0" smtClean="0">
                    <a:latin typeface="Arial" panose="020B0604020202020204" pitchFamily="34" charset="0"/>
                  </a:rPr>
                  <a:t>calculation</a:t>
                </a:r>
                <a:r>
                  <a:rPr lang="en-US" altLang="zh-CN" sz="2400" dirty="0" smtClean="0">
                    <a:latin typeface="Arial" panose="020B0604020202020204" pitchFamily="34" charset="0"/>
                  </a:rPr>
                  <a:t>: 0.04 </a:t>
                </a:r>
                <a:r>
                  <a:rPr lang="en-US" altLang="zh-CN" sz="2400" dirty="0" err="1" smtClean="0">
                    <a:latin typeface="Arial" panose="020B0604020202020204" pitchFamily="34" charset="0"/>
                  </a:rPr>
                  <a:t>ps</a:t>
                </a:r>
                <a:endParaRPr lang="en-US" altLang="zh-CN" sz="2400" dirty="0" smtClean="0">
                  <a:latin typeface="Arial" panose="020B0604020202020204" pitchFamily="34" charset="0"/>
                </a:endParaRPr>
              </a:p>
              <a:p>
                <a:r>
                  <a:rPr lang="en-US" altLang="zh-CN" sz="2400" dirty="0" smtClean="0">
                    <a:latin typeface="Arial" panose="020B0604020202020204" pitchFamily="34" charset="0"/>
                  </a:rPr>
                  <a:t>Time average : almost 0.8ns</a:t>
                </a:r>
              </a:p>
              <a:p>
                <a14:m>
                  <m:oMath xmlns:m="http://schemas.openxmlformats.org/officeDocument/2006/math">
                    <m:r>
                      <a:rPr lang="en-US" altLang="zh-CN" sz="2400" b="0" i="1" smtClean="0">
                        <a:latin typeface="Cambria Math" panose="02040503050406030204" pitchFamily="18" charset="0"/>
                      </a:rPr>
                      <m:t>𝑑𝑡</m:t>
                    </m:r>
                    <m:r>
                      <a:rPr lang="en-US" altLang="zh-CN" sz="2400" b="0" i="1" smtClean="0">
                        <a:latin typeface="Cambria Math" panose="02040503050406030204" pitchFamily="18" charset="0"/>
                      </a:rPr>
                      <m:t> </m:t>
                    </m:r>
                  </m:oMath>
                </a14:m>
                <a:r>
                  <a:rPr lang="en-US" altLang="zh-CN" sz="2400" dirty="0" smtClean="0">
                    <a:latin typeface="Arial" panose="020B0604020202020204" pitchFamily="34" charset="0"/>
                  </a:rPr>
                  <a:t>in Time average : 0.4 </a:t>
                </a:r>
                <a:r>
                  <a:rPr lang="en-US" altLang="zh-CN" sz="2400" dirty="0" err="1" smtClean="0">
                    <a:latin typeface="Arial" panose="020B0604020202020204" pitchFamily="34" charset="0"/>
                  </a:rPr>
                  <a:t>ps</a:t>
                </a:r>
                <a:endParaRPr lang="en-US" altLang="zh-CN" sz="2400" dirty="0" smtClean="0">
                  <a:latin typeface="Arial" panose="020B0604020202020204" pitchFamily="34" charset="0"/>
                </a:endParaRPr>
              </a:p>
              <a:p>
                <a:endParaRPr lang="en-US" altLang="zh-CN" sz="2400" dirty="0">
                  <a:latin typeface="Arial" panose="020B0604020202020204" pitchFamily="34" charset="0"/>
                </a:endParaRPr>
              </a:p>
              <a:p>
                <a:r>
                  <a:rPr lang="en-US" altLang="zh-CN" sz="2400" dirty="0" err="1" smtClean="0">
                    <a:latin typeface="Arial" panose="020B0604020202020204" pitchFamily="34" charset="0"/>
                  </a:rPr>
                  <a:t>Anharmonic</a:t>
                </a:r>
                <a:r>
                  <a:rPr lang="en-US" altLang="zh-CN" sz="2400" dirty="0" smtClean="0">
                    <a:latin typeface="Arial" panose="020B0604020202020204" pitchFamily="34" charset="0"/>
                  </a:rPr>
                  <a:t> vibration has same frequency fluctuation:</a:t>
                </a:r>
                <a14:m>
                  <m:oMath xmlns:m="http://schemas.openxmlformats.org/officeDocument/2006/math">
                    <m:r>
                      <a:rPr lang="en-US" altLang="zh-CN" sz="2400" b="0" i="1" smtClean="0">
                        <a:latin typeface="Cambria Math" panose="02040503050406030204" pitchFamily="18" charset="0"/>
                      </a:rPr>
                      <m:t>𝛿</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21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𝛿</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𝜔</m:t>
                        </m:r>
                      </m:e>
                      <m:sub>
                        <m:r>
                          <a:rPr lang="en-US" altLang="zh-CN" sz="2400" b="0" i="1" smtClean="0">
                            <a:latin typeface="Cambria Math" panose="02040503050406030204" pitchFamily="18" charset="0"/>
                          </a:rPr>
                          <m:t>10</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oMath>
                </a14:m>
                <a:endParaRPr lang="en-US" altLang="zh-CN" sz="2400" dirty="0" smtClean="0">
                  <a:latin typeface="Arial" panose="020B0604020202020204" pitchFamily="34" charset="0"/>
                </a:endParaRPr>
              </a:p>
              <a:p>
                <a:endParaRPr lang="en-US" altLang="zh-CN" sz="2400" dirty="0">
                  <a:latin typeface="Arial" panose="020B0604020202020204" pitchFamily="34" charset="0"/>
                </a:endParaRPr>
              </a:p>
            </p:txBody>
          </p:sp>
        </mc:Choice>
        <mc:Fallback xmlns="">
          <p:sp>
            <p:nvSpPr>
              <p:cNvPr id="19" name="文本框 18">
                <a:extLst>
                  <a:ext uri="{FF2B5EF4-FFF2-40B4-BE49-F238E27FC236}">
                    <a16:creationId xmlns:a16="http://schemas.microsoft.com/office/drawing/2014/main" id="{122492D2-3240-45A6-B35B-A9E32960B4FD}"/>
                  </a:ext>
                </a:extLst>
              </p:cNvPr>
              <p:cNvSpPr txBox="1">
                <a:spLocks noRot="1" noChangeAspect="1" noMove="1" noResize="1" noEditPoints="1" noAdjustHandles="1" noChangeArrowheads="1" noChangeShapeType="1" noTextEdit="1"/>
              </p:cNvSpPr>
              <p:nvPr/>
            </p:nvSpPr>
            <p:spPr>
              <a:xfrm>
                <a:off x="630367" y="1224066"/>
                <a:ext cx="5989508" cy="3416320"/>
              </a:xfrm>
              <a:prstGeom prst="rect">
                <a:avLst/>
              </a:prstGeom>
              <a:blipFill>
                <a:blip r:embed="rId3"/>
                <a:stretch>
                  <a:fillRect l="-1526" t="-1250" r="-1119"/>
                </a:stretch>
              </a:blipFill>
            </p:spPr>
            <p:txBody>
              <a:bodyPr/>
              <a:lstStyle/>
              <a:p>
                <a:r>
                  <a:rPr lang="zh-CN" altLang="en-US">
                    <a:noFill/>
                  </a:rPr>
                  <a:t> </a:t>
                </a:r>
              </a:p>
            </p:txBody>
          </p:sp>
        </mc:Fallback>
      </mc:AlternateContent>
      <p:pic>
        <p:nvPicPr>
          <p:cNvPr id="4" name="图片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04283" y="1685925"/>
            <a:ext cx="3832479" cy="3832479"/>
          </a:xfrm>
          <a:prstGeom prst="rect">
            <a:avLst/>
          </a:prstGeom>
        </p:spPr>
      </p:pic>
    </p:spTree>
    <p:extLst>
      <p:ext uri="{BB962C8B-B14F-4D97-AF65-F5344CB8AC3E}">
        <p14:creationId xmlns:p14="http://schemas.microsoft.com/office/powerpoint/2010/main" val="2134914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62253" y="1824039"/>
            <a:ext cx="3707993" cy="3707993"/>
          </a:xfrm>
          <a:prstGeom prst="rect">
            <a:avLst/>
          </a:prstGeom>
        </p:spPr>
      </p:pic>
      <p:pic>
        <p:nvPicPr>
          <p:cNvPr id="10" name="图片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59863" y="1824039"/>
            <a:ext cx="3707993" cy="3707993"/>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三阶</a:t>
            </a:r>
            <a:r>
              <a:rPr lang="zh-CN" altLang="en-US" dirty="0" smtClean="0">
                <a:latin typeface="黑体" panose="02010609060101010101" pitchFamily="49" charset="-122"/>
                <a:cs typeface="Arial" panose="020B0604020202020204" pitchFamily="34" charset="0"/>
              </a:rPr>
              <a:t>响应函数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3169970" cy="461665"/>
              </a:xfrm>
              <a:prstGeom prst="rect">
                <a:avLst/>
              </a:prstGeom>
              <a:noFill/>
            </p:spPr>
            <p:txBody>
              <a:bodyPr wrap="none" rtlCol="0">
                <a:spAutoFit/>
              </a:bodyPr>
              <a:lstStyle/>
              <a:p>
                <a:r>
                  <a:rPr lang="zh-CN" altLang="en-US" sz="2400" dirty="0" smtClean="0">
                    <a:latin typeface="Arial" panose="020B0604020202020204" pitchFamily="34" charset="0"/>
                  </a:rPr>
                  <a:t>三阶响应函数</a:t>
                </a:r>
                <a:r>
                  <a:rPr lang="en-US" altLang="zh-CN" sz="2400" dirty="0" smtClean="0">
                    <a:latin typeface="Arial" panose="020B0604020202020204" pitchFamily="34" charset="0"/>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2</m:t>
                        </m:r>
                      </m:sub>
                    </m:sSub>
                  </m:oMath>
                </a14:m>
                <a:r>
                  <a:rPr lang="en-US" altLang="zh-CN" sz="2400" dirty="0" smtClean="0">
                    <a:latin typeface="Arial" panose="020B0604020202020204" pitchFamily="34" charset="0"/>
                  </a:rPr>
                  <a:t>=0)</a:t>
                </a:r>
                <a:r>
                  <a:rPr lang="zh-CN" altLang="en-US" sz="2400" dirty="0" smtClean="0">
                    <a:latin typeface="Arial" panose="020B0604020202020204" pitchFamily="34" charset="0"/>
                  </a:rPr>
                  <a:t>：</a:t>
                </a:r>
                <a:endParaRPr lang="en-US" altLang="zh-CN" sz="2400" dirty="0">
                  <a:latin typeface="Arial" panose="020B0604020202020204" pitchFamily="34" charset="0"/>
                </a:endParaRPr>
              </a:p>
            </p:txBody>
          </p:sp>
        </mc:Choice>
        <mc:Fallback xmlns="">
          <p:sp>
            <p:nvSpPr>
              <p:cNvPr id="19" name="文本框 18">
                <a:extLst>
                  <a:ext uri="{FF2B5EF4-FFF2-40B4-BE49-F238E27FC236}">
                    <a16:creationId xmlns:a16="http://schemas.microsoft.com/office/drawing/2014/main" id="{122492D2-3240-45A6-B35B-A9E32960B4FD}"/>
                  </a:ext>
                </a:extLst>
              </p:cNvPr>
              <p:cNvSpPr txBox="1">
                <a:spLocks noRot="1" noChangeAspect="1" noMove="1" noResize="1" noEditPoints="1" noAdjustHandles="1" noChangeArrowheads="1" noChangeShapeType="1" noTextEdit="1"/>
              </p:cNvSpPr>
              <p:nvPr/>
            </p:nvSpPr>
            <p:spPr>
              <a:xfrm>
                <a:off x="630367" y="1224066"/>
                <a:ext cx="3169970" cy="461665"/>
              </a:xfrm>
              <a:prstGeom prst="rect">
                <a:avLst/>
              </a:prstGeom>
              <a:blipFill>
                <a:blip r:embed="rId5"/>
                <a:stretch>
                  <a:fillRect l="-2885" t="-14474" r="-2692" b="-30263"/>
                </a:stretch>
              </a:blipFill>
            </p:spPr>
            <p:txBody>
              <a:bodyPr/>
              <a:lstStyle/>
              <a:p>
                <a:r>
                  <a:rPr lang="zh-CN" altLang="en-US">
                    <a:noFill/>
                  </a:rPr>
                  <a:t> </a:t>
                </a:r>
              </a:p>
            </p:txBody>
          </p:sp>
        </mc:Fallback>
      </mc:AlternateContent>
      <p:sp>
        <p:nvSpPr>
          <p:cNvPr id="3" name="文本框 2"/>
          <p:cNvSpPr txBox="1"/>
          <p:nvPr/>
        </p:nvSpPr>
        <p:spPr>
          <a:xfrm>
            <a:off x="6859985" y="5497688"/>
            <a:ext cx="2912527" cy="369332"/>
          </a:xfrm>
          <a:prstGeom prst="rect">
            <a:avLst/>
          </a:prstGeom>
          <a:noFill/>
        </p:spPr>
        <p:txBody>
          <a:bodyPr wrap="square" rtlCol="0">
            <a:spAutoFit/>
          </a:bodyPr>
          <a:lstStyle/>
          <a:p>
            <a:pPr algn="ctr"/>
            <a:r>
              <a:rPr lang="en-US" altLang="zh-CN" dirty="0" err="1" smtClean="0"/>
              <a:t>Rephasing</a:t>
            </a:r>
            <a:r>
              <a:rPr lang="zh-CN" altLang="en-US" dirty="0" smtClean="0"/>
              <a:t>函数虚部</a:t>
            </a:r>
            <a:endParaRPr lang="zh-CN" altLang="en-US" dirty="0"/>
          </a:p>
        </p:txBody>
      </p:sp>
      <p:pic>
        <p:nvPicPr>
          <p:cNvPr id="13" name="图片 12"/>
          <p:cNvPicPr>
            <a:picLocks noChangeAspect="1"/>
          </p:cNvPicPr>
          <p:nvPr/>
        </p:nvPicPr>
        <p:blipFill>
          <a:blip r:embed="rId6"/>
          <a:stretch>
            <a:fillRect/>
          </a:stretch>
        </p:blipFill>
        <p:spPr>
          <a:xfrm>
            <a:off x="10536490" y="2498473"/>
            <a:ext cx="1334098" cy="2359124"/>
          </a:xfrm>
          <a:prstGeom prst="rect">
            <a:avLst/>
          </a:prstGeom>
        </p:spPr>
      </p:pic>
      <p:sp>
        <p:nvSpPr>
          <p:cNvPr id="17" name="文本框 16"/>
          <p:cNvSpPr txBox="1"/>
          <p:nvPr/>
        </p:nvSpPr>
        <p:spPr>
          <a:xfrm>
            <a:off x="2523209" y="5497688"/>
            <a:ext cx="2781300" cy="369332"/>
          </a:xfrm>
          <a:prstGeom prst="rect">
            <a:avLst/>
          </a:prstGeom>
          <a:noFill/>
        </p:spPr>
        <p:txBody>
          <a:bodyPr wrap="square" rtlCol="0">
            <a:spAutoFit/>
          </a:bodyPr>
          <a:lstStyle/>
          <a:p>
            <a:pPr algn="ctr"/>
            <a:r>
              <a:rPr lang="en-US" altLang="zh-CN" dirty="0" err="1" smtClean="0"/>
              <a:t>Rephasing</a:t>
            </a:r>
            <a:r>
              <a:rPr lang="zh-CN" altLang="en-US" dirty="0" smtClean="0"/>
              <a:t>函数实部</a:t>
            </a:r>
            <a:endParaRPr lang="zh-CN" altLang="en-US" dirty="0"/>
          </a:p>
        </p:txBody>
      </p:sp>
    </p:spTree>
    <p:extLst>
      <p:ext uri="{BB962C8B-B14F-4D97-AF65-F5344CB8AC3E}">
        <p14:creationId xmlns:p14="http://schemas.microsoft.com/office/powerpoint/2010/main" val="1280078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60817" y="1824039"/>
            <a:ext cx="3707993" cy="3707993"/>
          </a:xfrm>
          <a:prstGeom prst="rect">
            <a:avLst/>
          </a:prstGeom>
        </p:spPr>
      </p:pic>
      <p:pic>
        <p:nvPicPr>
          <p:cNvPr id="8" name="图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59863" y="1824039"/>
            <a:ext cx="3707993" cy="3707993"/>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三阶</a:t>
            </a:r>
            <a:r>
              <a:rPr lang="zh-CN" altLang="en-US" dirty="0" smtClean="0">
                <a:latin typeface="黑体" panose="02010609060101010101" pitchFamily="49" charset="-122"/>
                <a:cs typeface="Arial" panose="020B0604020202020204" pitchFamily="34" charset="0"/>
              </a:rPr>
              <a:t>响应函数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3272563" cy="461665"/>
              </a:xfrm>
              <a:prstGeom prst="rect">
                <a:avLst/>
              </a:prstGeom>
              <a:noFill/>
            </p:spPr>
            <p:txBody>
              <a:bodyPr wrap="none" rtlCol="0">
                <a:spAutoFit/>
              </a:bodyPr>
              <a:lstStyle/>
              <a:p>
                <a:r>
                  <a:rPr lang="zh-CN" altLang="en-US" sz="2400" dirty="0">
                    <a:latin typeface="Arial" panose="020B0604020202020204" pitchFamily="34" charset="0"/>
                  </a:rPr>
                  <a:t>三阶</a:t>
                </a:r>
                <a:r>
                  <a:rPr lang="zh-CN" altLang="en-US" sz="2400" dirty="0" smtClean="0">
                    <a:latin typeface="Arial" panose="020B0604020202020204" pitchFamily="34" charset="0"/>
                  </a:rPr>
                  <a:t>响应函数</a:t>
                </a:r>
                <a:r>
                  <a:rPr lang="en-US" altLang="zh-CN" sz="2400" dirty="0">
                    <a:latin typeface="Arial" panose="020B0604020202020204" pitchFamily="34" charset="0"/>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2</m:t>
                        </m:r>
                      </m:sub>
                    </m:sSub>
                  </m:oMath>
                </a14:m>
                <a:r>
                  <a:rPr lang="en-US" altLang="zh-CN" sz="2400" dirty="0">
                    <a:latin typeface="Arial" panose="020B0604020202020204" pitchFamily="34" charset="0"/>
                  </a:rPr>
                  <a:t>=0) </a:t>
                </a:r>
                <a:r>
                  <a:rPr lang="zh-CN" altLang="en-US" sz="2400" dirty="0" smtClean="0">
                    <a:latin typeface="Arial" panose="020B0604020202020204" pitchFamily="34" charset="0"/>
                  </a:rPr>
                  <a:t>：</a:t>
                </a:r>
                <a:endParaRPr lang="en-US" altLang="zh-CN" sz="2400" dirty="0">
                  <a:latin typeface="Arial" panose="020B0604020202020204" pitchFamily="34" charset="0"/>
                </a:endParaRPr>
              </a:p>
            </p:txBody>
          </p:sp>
        </mc:Choice>
        <mc:Fallback xmlns="">
          <p:sp>
            <p:nvSpPr>
              <p:cNvPr id="19" name="文本框 18">
                <a:extLst>
                  <a:ext uri="{FF2B5EF4-FFF2-40B4-BE49-F238E27FC236}">
                    <a16:creationId xmlns:a16="http://schemas.microsoft.com/office/drawing/2014/main" id="{122492D2-3240-45A6-B35B-A9E32960B4FD}"/>
                  </a:ext>
                </a:extLst>
              </p:cNvPr>
              <p:cNvSpPr txBox="1">
                <a:spLocks noRot="1" noChangeAspect="1" noMove="1" noResize="1" noEditPoints="1" noAdjustHandles="1" noChangeArrowheads="1" noChangeShapeType="1" noTextEdit="1"/>
              </p:cNvSpPr>
              <p:nvPr/>
            </p:nvSpPr>
            <p:spPr>
              <a:xfrm>
                <a:off x="630367" y="1224066"/>
                <a:ext cx="3272563" cy="461665"/>
              </a:xfrm>
              <a:prstGeom prst="rect">
                <a:avLst/>
              </a:prstGeom>
              <a:blipFill>
                <a:blip r:embed="rId5"/>
                <a:stretch>
                  <a:fillRect l="-2793" t="-14474" r="-1862" b="-30263"/>
                </a:stretch>
              </a:blipFill>
            </p:spPr>
            <p:txBody>
              <a:bodyPr/>
              <a:lstStyle/>
              <a:p>
                <a:r>
                  <a:rPr lang="zh-CN" altLang="en-US">
                    <a:noFill/>
                  </a:rPr>
                  <a:t> </a:t>
                </a:r>
              </a:p>
            </p:txBody>
          </p:sp>
        </mc:Fallback>
      </mc:AlternateContent>
      <p:pic>
        <p:nvPicPr>
          <p:cNvPr id="16" name="图片 15"/>
          <p:cNvPicPr>
            <a:picLocks noChangeAspect="1"/>
          </p:cNvPicPr>
          <p:nvPr/>
        </p:nvPicPr>
        <p:blipFill>
          <a:blip r:embed="rId6"/>
          <a:stretch>
            <a:fillRect/>
          </a:stretch>
        </p:blipFill>
        <p:spPr>
          <a:xfrm>
            <a:off x="10536490" y="2498473"/>
            <a:ext cx="1334098" cy="2359124"/>
          </a:xfrm>
          <a:prstGeom prst="rect">
            <a:avLst/>
          </a:prstGeom>
        </p:spPr>
      </p:pic>
      <p:sp>
        <p:nvSpPr>
          <p:cNvPr id="17" name="文本框 16"/>
          <p:cNvSpPr txBox="1"/>
          <p:nvPr/>
        </p:nvSpPr>
        <p:spPr>
          <a:xfrm>
            <a:off x="6859985" y="5497688"/>
            <a:ext cx="2912527" cy="369332"/>
          </a:xfrm>
          <a:prstGeom prst="rect">
            <a:avLst/>
          </a:prstGeom>
          <a:noFill/>
        </p:spPr>
        <p:txBody>
          <a:bodyPr wrap="square" rtlCol="0">
            <a:spAutoFit/>
          </a:bodyPr>
          <a:lstStyle/>
          <a:p>
            <a:pPr algn="ctr"/>
            <a:r>
              <a:rPr lang="en-US" altLang="zh-CN" dirty="0"/>
              <a:t>Non-</a:t>
            </a:r>
            <a:r>
              <a:rPr lang="en-US" altLang="zh-CN" dirty="0" err="1"/>
              <a:t>rephasing</a:t>
            </a:r>
            <a:r>
              <a:rPr lang="zh-CN" altLang="en-US" dirty="0" smtClean="0"/>
              <a:t>函数虚部</a:t>
            </a:r>
            <a:endParaRPr lang="zh-CN" altLang="en-US" dirty="0"/>
          </a:p>
        </p:txBody>
      </p:sp>
      <p:sp>
        <p:nvSpPr>
          <p:cNvPr id="18" name="文本框 17"/>
          <p:cNvSpPr txBox="1"/>
          <p:nvPr/>
        </p:nvSpPr>
        <p:spPr>
          <a:xfrm>
            <a:off x="2523209" y="5497688"/>
            <a:ext cx="2781300" cy="369332"/>
          </a:xfrm>
          <a:prstGeom prst="rect">
            <a:avLst/>
          </a:prstGeom>
          <a:noFill/>
        </p:spPr>
        <p:txBody>
          <a:bodyPr wrap="square" rtlCol="0">
            <a:spAutoFit/>
          </a:bodyPr>
          <a:lstStyle/>
          <a:p>
            <a:pPr algn="ctr"/>
            <a:r>
              <a:rPr lang="en-US" altLang="zh-CN" dirty="0"/>
              <a:t>Non-</a:t>
            </a:r>
            <a:r>
              <a:rPr lang="en-US" altLang="zh-CN" dirty="0" err="1"/>
              <a:t>rephasing</a:t>
            </a:r>
            <a:r>
              <a:rPr lang="zh-CN" altLang="en-US" dirty="0" smtClean="0"/>
              <a:t>函数实部</a:t>
            </a:r>
            <a:endParaRPr lang="zh-CN" altLang="en-US" dirty="0"/>
          </a:p>
        </p:txBody>
      </p:sp>
    </p:spTree>
    <p:extLst>
      <p:ext uri="{BB962C8B-B14F-4D97-AF65-F5344CB8AC3E}">
        <p14:creationId xmlns:p14="http://schemas.microsoft.com/office/powerpoint/2010/main" val="1789976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占位符 8"/>
              <p:cNvSpPr>
                <a:spLocks noGrp="1"/>
              </p:cNvSpPr>
              <p:nvPr>
                <p:ph type="body" sz="quarter" idx="10"/>
              </p:nvPr>
            </p:nvSpPr>
            <p:spPr>
              <a:xfrm>
                <a:off x="2927178" y="408866"/>
                <a:ext cx="6337643" cy="607134"/>
              </a:xfrm>
            </p:spPr>
            <p:txBody>
              <a:bodyPr>
                <a:normAutofit/>
              </a:bodyPr>
              <a:lstStyle/>
              <a:p>
                <a:pPr>
                  <a:buNone/>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a14:m>
                <a:r>
                  <a:rPr lang="zh-CN" altLang="en-US" dirty="0" smtClean="0"/>
                  <a:t>时间的</a:t>
                </a:r>
                <a:r>
                  <a:rPr lang="en-US" altLang="zh-CN" dirty="0" smtClean="0"/>
                  <a:t>spectral diffusion</a:t>
                </a:r>
                <a:endParaRPr lang="zh-CN" altLang="en-US" dirty="0"/>
              </a:p>
            </p:txBody>
          </p:sp>
        </mc:Choice>
        <mc:Fallback xmlns="">
          <p:sp>
            <p:nvSpPr>
              <p:cNvPr id="9" name="文本占位符 8"/>
              <p:cNvSpPr>
                <a:spLocks noGrp="1" noRot="1" noChangeAspect="1" noMove="1" noResize="1" noEditPoints="1" noAdjustHandles="1" noChangeArrowheads="1" noChangeShapeType="1" noTextEdit="1"/>
              </p:cNvSpPr>
              <p:nvPr>
                <p:ph type="body" sz="quarter" idx="10"/>
              </p:nvPr>
            </p:nvSpPr>
            <p:spPr>
              <a:xfrm>
                <a:off x="2927178" y="408866"/>
                <a:ext cx="6337643" cy="607134"/>
              </a:xfrm>
              <a:blipFill>
                <a:blip r:embed="rId3"/>
                <a:stretch>
                  <a:fillRect t="-16000" b="-29000"/>
                </a:stretch>
              </a:blipFill>
            </p:spPr>
            <p:txBody>
              <a:bodyPr/>
              <a:lstStyle/>
              <a:p>
                <a:r>
                  <a:rPr lang="zh-CN" altLang="en-US">
                    <a:noFill/>
                  </a:rPr>
                  <a:t> </a:t>
                </a:r>
              </a:p>
            </p:txBody>
          </p:sp>
        </mc:Fallback>
      </mc:AlternateContent>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2339102" cy="461665"/>
          </a:xfrm>
          <a:prstGeom prst="rect">
            <a:avLst/>
          </a:prstGeom>
          <a:noFill/>
        </p:spPr>
        <p:txBody>
          <a:bodyPr wrap="none" rtlCol="0">
            <a:spAutoFit/>
          </a:bodyPr>
          <a:lstStyle/>
          <a:p>
            <a:r>
              <a:rPr lang="zh-CN" altLang="en-US" sz="2400" dirty="0" smtClean="0">
                <a:latin typeface="Arial" panose="020B0604020202020204" pitchFamily="34" charset="0"/>
              </a:rPr>
              <a:t>二维红外光谱：</a:t>
            </a:r>
            <a:endParaRPr lang="en-US" altLang="zh-CN" sz="2400" dirty="0">
              <a:latin typeface="Arial" panose="020B0604020202020204" pitchFamily="34" charset="0"/>
            </a:endParaRPr>
          </a:p>
        </p:txBody>
      </p:sp>
      <p:pic>
        <p:nvPicPr>
          <p:cNvPr id="16" name="图片 15"/>
          <p:cNvPicPr>
            <a:picLocks noChangeAspect="1"/>
          </p:cNvPicPr>
          <p:nvPr/>
        </p:nvPicPr>
        <p:blipFill>
          <a:blip r:embed="rId4"/>
          <a:stretch>
            <a:fillRect/>
          </a:stretch>
        </p:blipFill>
        <p:spPr>
          <a:xfrm>
            <a:off x="10527437" y="3014510"/>
            <a:ext cx="1334098" cy="2359124"/>
          </a:xfrm>
          <a:prstGeom prst="rect">
            <a:avLst/>
          </a:prstGeom>
        </p:spPr>
      </p:pic>
      <p:pic>
        <p:nvPicPr>
          <p:cNvPr id="6" name="图片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156056" y="2268635"/>
            <a:ext cx="3775329" cy="3775329"/>
          </a:xfrm>
          <a:prstGeom prst="rect">
            <a:avLst/>
          </a:prstGeom>
        </p:spPr>
      </p:pic>
      <p:pic>
        <p:nvPicPr>
          <p:cNvPr id="8" name="图片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23522" y="2197199"/>
            <a:ext cx="3846765" cy="384676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7090641" y="6013725"/>
                <a:ext cx="2912527" cy="369332"/>
              </a:xfrm>
              <a:prstGeom prst="rect">
                <a:avLst/>
              </a:prstGeom>
              <a:noFill/>
            </p:spPr>
            <p:txBody>
              <a:bodyPr wrap="square" rtlCol="0">
                <a:spAutoFit/>
              </a:bodyPr>
              <a:lstStyle/>
              <a:p>
                <a:pPr algn="ct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oMath>
                </a14:m>
                <a:r>
                  <a:rPr lang="en-US" altLang="zh-CN" dirty="0"/>
                  <a:t>= </a:t>
                </a:r>
                <a:r>
                  <a:rPr lang="en-US" altLang="zh-CN" dirty="0" smtClean="0"/>
                  <a:t>400 </a:t>
                </a:r>
                <a:r>
                  <a:rPr lang="en-US" altLang="zh-CN" dirty="0"/>
                  <a:t>fs</a:t>
                </a:r>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7090641" y="6013725"/>
                <a:ext cx="2912527" cy="369332"/>
              </a:xfrm>
              <a:prstGeom prst="rect">
                <a:avLst/>
              </a:prstGeom>
              <a:blipFill>
                <a:blip r:embed="rId7"/>
                <a:stretch>
                  <a:fillRect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390800" y="6013725"/>
                <a:ext cx="1305841" cy="369332"/>
              </a:xfrm>
              <a:prstGeom prst="rect">
                <a:avLst/>
              </a:prstGeom>
              <a:noFill/>
            </p:spPr>
            <p:txBody>
              <a:bodyPr wrap="square" rtlCol="0">
                <a:spAutoFit/>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a14:m>
                <a:r>
                  <a:rPr lang="en-US" altLang="zh-CN" dirty="0" smtClean="0"/>
                  <a:t>= 0 fs</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3390800" y="6013725"/>
                <a:ext cx="1305841" cy="369332"/>
              </a:xfrm>
              <a:prstGeom prst="rect">
                <a:avLst/>
              </a:prstGeom>
              <a:blipFill>
                <a:blip r:embed="rId8"/>
                <a:stretch>
                  <a:fillRect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689725" y="988350"/>
                <a:ext cx="7858396" cy="15284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𝜙</m:t>
                          </m:r>
                        </m:e>
                        <m:sub>
                          <m:r>
                            <a:rPr lang="en-US" altLang="zh-CN" sz="1600" i="1">
                              <a:latin typeface="Cambria Math" panose="02040503050406030204" pitchFamily="18" charset="0"/>
                            </a:rPr>
                            <m:t>𝑟</m:t>
                          </m:r>
                        </m:sub>
                        <m:sup/>
                      </m:sSubSup>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3</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e>
                      </m:d>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exp</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nary>
                            <m:naryPr>
                              <m:ctrlPr>
                                <a:rPr lang="en-US" altLang="zh-CN" sz="1600" b="0" i="1" smtClean="0">
                                  <a:latin typeface="Cambria Math" panose="02040503050406030204" pitchFamily="18" charset="0"/>
                                </a:rPr>
                              </m:ctrlPr>
                            </m:naryPr>
                            <m:sub>
                              <m:r>
                                <a:rPr lang="en-US" altLang="zh-CN" sz="1600" b="0" i="1" smtClean="0">
                                  <a:latin typeface="Cambria Math" panose="02040503050406030204" pitchFamily="18" charset="0"/>
                                </a:rPr>
                                <m:t>0</m:t>
                              </m:r>
                            </m:sub>
                            <m:sup>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1</m:t>
                                  </m:r>
                                </m:sub>
                              </m:sSub>
                            </m:sup>
                            <m:e>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𝜏𝛿</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𝜔</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𝜏</m:t>
                                  </m:r>
                                </m:e>
                              </m:d>
                            </m:e>
                          </m:nary>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nary>
                            <m:naryPr>
                              <m:ctrlPr>
                                <a:rPr lang="en-US" altLang="zh-CN" sz="1600" b="0" i="1" smtClean="0">
                                  <a:latin typeface="Cambria Math" panose="02040503050406030204" pitchFamily="18" charset="0"/>
                                </a:rPr>
                              </m:ctrlPr>
                            </m:naryPr>
                            <m: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2</m:t>
                                  </m:r>
                                </m:sub>
                              </m:sSub>
                            </m:sub>
                            <m:sup>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3</m:t>
                                  </m:r>
                                </m:sub>
                              </m:sSub>
                            </m:sup>
                            <m:e>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𝜏</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𝛿𝜔</m:t>
                                  </m:r>
                                </m:e>
                                <m:sub>
                                  <m:r>
                                    <a:rPr lang="en-US" altLang="zh-CN" sz="1600" b="0" i="1" smtClean="0">
                                      <a:latin typeface="Cambria Math" panose="02040503050406030204" pitchFamily="18" charset="0"/>
                                    </a:rPr>
                                    <m:t>10</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𝜏</m:t>
                                  </m:r>
                                </m:e>
                              </m:d>
                            </m:e>
                          </m:nary>
                        </m:e>
                      </m:d>
                      <m:r>
                        <a:rPr lang="en-US" altLang="zh-CN" sz="1600" b="0" i="1" smtClean="0">
                          <a:latin typeface="Cambria Math" panose="02040503050406030204" pitchFamily="18" charset="0"/>
                        </a:rPr>
                        <m:t>,</m:t>
                      </m:r>
                    </m:oMath>
                  </m:oMathPara>
                </a14:m>
                <a:endParaRPr lang="en-US" altLang="zh-CN" sz="1600" b="0" dirty="0" smtClean="0"/>
              </a:p>
              <a:p>
                <a:pPr/>
                <a14:m>
                  <m:oMathPara xmlns:m="http://schemas.openxmlformats.org/officeDocument/2006/math">
                    <m:oMathParaPr>
                      <m:jc m:val="left"/>
                    </m:oMathParaPr>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𝜙</m:t>
                          </m:r>
                        </m:e>
                        <m:sub>
                          <m:r>
                            <a:rPr lang="en-US" altLang="zh-CN" sz="1600" b="0" i="1" smtClean="0">
                              <a:latin typeface="Cambria Math" panose="02040503050406030204" pitchFamily="18" charset="0"/>
                            </a:rPr>
                            <m:t>𝑛</m:t>
                          </m:r>
                          <m:r>
                            <a:rPr lang="en-US" altLang="zh-CN" sz="1600" i="1">
                              <a:latin typeface="Cambria Math" panose="02040503050406030204" pitchFamily="18" charset="0"/>
                            </a:rPr>
                            <m:t>𝑟</m:t>
                          </m:r>
                        </m:sub>
                        <m:sup/>
                      </m:sSubSup>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3</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e>
                      </m:d>
                      <m:r>
                        <a:rPr lang="en-US" altLang="zh-CN" sz="1600" i="1">
                          <a:latin typeface="Cambria Math" panose="02040503050406030204" pitchFamily="18" charset="0"/>
                        </a:rPr>
                        <m:t>=</m:t>
                      </m:r>
                      <m:r>
                        <m:rPr>
                          <m:sty m:val="p"/>
                        </m:rPr>
                        <a:rPr lang="en-US" altLang="zh-CN" sz="1600" i="1">
                          <a:latin typeface="Cambria Math" panose="02040503050406030204" pitchFamily="18" charset="0"/>
                        </a:rPr>
                        <m:t>exp</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m:t>
                          </m:r>
                          <m:r>
                            <a:rPr lang="en-US" altLang="zh-CN" sz="1600" i="1">
                              <a:latin typeface="Cambria Math" panose="02040503050406030204" pitchFamily="18" charset="0"/>
                            </a:rPr>
                            <m:t>𝑖</m:t>
                          </m:r>
                          <m:nary>
                            <m:naryPr>
                              <m:ctrlPr>
                                <a:rPr lang="en-US" altLang="zh-CN" sz="1600" i="1">
                                  <a:latin typeface="Cambria Math" panose="02040503050406030204" pitchFamily="18" charset="0"/>
                                </a:rPr>
                              </m:ctrlPr>
                            </m:naryPr>
                            <m:sub>
                              <m:r>
                                <a:rPr lang="en-US" altLang="zh-CN" sz="1600" i="1">
                                  <a:latin typeface="Cambria Math" panose="02040503050406030204" pitchFamily="18" charset="0"/>
                                </a:rPr>
                                <m:t>0</m:t>
                              </m:r>
                            </m:sub>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sup>
                            <m:e>
                              <m:r>
                                <a:rPr lang="en-US" altLang="zh-CN" sz="1600" i="1">
                                  <a:latin typeface="Cambria Math" panose="02040503050406030204" pitchFamily="18" charset="0"/>
                                </a:rPr>
                                <m:t>𝑑</m:t>
                              </m:r>
                              <m:r>
                                <a:rPr lang="en-US" altLang="zh-CN" sz="1600" i="1">
                                  <a:latin typeface="Cambria Math" panose="02040503050406030204" pitchFamily="18" charset="0"/>
                                </a:rPr>
                                <m:t>𝜏𝛿</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𝜔</m:t>
                                  </m:r>
                                </m:e>
                                <m:sub>
                                  <m:r>
                                    <a:rPr lang="en-US" altLang="zh-CN" sz="1600" i="1">
                                      <a:latin typeface="Cambria Math" panose="02040503050406030204" pitchFamily="18" charset="0"/>
                                    </a:rPr>
                                    <m:t>10</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𝜏</m:t>
                                  </m:r>
                                </m:e>
                              </m:d>
                            </m:e>
                          </m:nary>
                          <m:r>
                            <a:rPr lang="en-US" altLang="zh-CN" sz="1600" i="1">
                              <a:latin typeface="Cambria Math" panose="02040503050406030204" pitchFamily="18" charset="0"/>
                            </a:rPr>
                            <m:t>−</m:t>
                          </m:r>
                          <m:r>
                            <a:rPr lang="en-US" altLang="zh-CN" sz="1600" i="1">
                              <a:latin typeface="Cambria Math" panose="02040503050406030204" pitchFamily="18" charset="0"/>
                            </a:rPr>
                            <m:t>𝑖</m:t>
                          </m:r>
                          <m:nary>
                            <m:naryPr>
                              <m:ctrlPr>
                                <a:rPr lang="en-US" altLang="zh-CN" sz="1600" i="1">
                                  <a:latin typeface="Cambria Math" panose="02040503050406030204" pitchFamily="18" charset="0"/>
                                </a:rPr>
                              </m:ctrlPr>
                            </m:naryPr>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2</m:t>
                                  </m:r>
                                </m:sub>
                              </m:sSub>
                            </m:sub>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3</m:t>
                                  </m:r>
                                </m:sub>
                              </m:sSub>
                            </m:sup>
                            <m:e>
                              <m:r>
                                <a:rPr lang="en-US" altLang="zh-CN" sz="1600" i="1">
                                  <a:latin typeface="Cambria Math" panose="02040503050406030204" pitchFamily="18" charset="0"/>
                                </a:rPr>
                                <m:t>𝑑</m:t>
                              </m:r>
                              <m:r>
                                <a:rPr lang="en-US" altLang="zh-CN" sz="1600" i="1">
                                  <a:latin typeface="Cambria Math" panose="02040503050406030204" pitchFamily="18" charset="0"/>
                                </a:rPr>
                                <m:t>𝜏</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𝛿𝜔</m:t>
                                  </m:r>
                                </m:e>
                                <m:sub>
                                  <m:r>
                                    <a:rPr lang="en-US" altLang="zh-CN" sz="1600" i="1">
                                      <a:latin typeface="Cambria Math" panose="02040503050406030204" pitchFamily="18" charset="0"/>
                                    </a:rPr>
                                    <m:t>10</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𝜏</m:t>
                                  </m:r>
                                </m:e>
                              </m:d>
                            </m:e>
                          </m:nary>
                        </m:e>
                      </m:d>
                    </m:oMath>
                  </m:oMathPara>
                </a14:m>
                <a:endParaRPr lang="en-US" altLang="zh-CN" dirty="0" smtClean="0"/>
              </a:p>
              <a:p>
                <a:endParaRPr lang="en-US" altLang="zh-CN" dirty="0" smtClean="0">
                  <a:ea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6689725" y="988350"/>
                <a:ext cx="7858396" cy="152849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6010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42327" y="2134178"/>
            <a:ext cx="3051345" cy="3051345"/>
          </a:xfrm>
          <a:prstGeom prst="rect">
            <a:avLst/>
          </a:prstGeom>
        </p:spPr>
      </p:pic>
      <p:pic>
        <p:nvPicPr>
          <p:cNvPr id="11" name="图片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033651" y="2157797"/>
            <a:ext cx="3027727" cy="3027727"/>
          </a:xfrm>
          <a:prstGeom prst="rect">
            <a:avLst/>
          </a:prstGeom>
        </p:spPr>
      </p:pic>
      <p:pic>
        <p:nvPicPr>
          <p:cNvPr id="15" name="图片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67662" y="2157798"/>
            <a:ext cx="3027727" cy="3027727"/>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latin typeface="黑体" panose="02010609060101010101" pitchFamily="49" charset="-122"/>
                <a:cs typeface="Arial" panose="020B0604020202020204" pitchFamily="34" charset="0"/>
              </a:rPr>
              <a:t>三阶</a:t>
            </a:r>
            <a:r>
              <a:rPr lang="zh-CN" altLang="en-US" dirty="0" smtClean="0">
                <a:latin typeface="黑体" panose="02010609060101010101" pitchFamily="49" charset="-122"/>
                <a:cs typeface="Arial" panose="020B0604020202020204" pitchFamily="34" charset="0"/>
              </a:rPr>
              <a:t>响应函数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1717650" cy="46166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2</m:t>
                        </m:r>
                      </m:sub>
                    </m:sSub>
                  </m:oMath>
                </a14:m>
                <a:r>
                  <a:rPr lang="en-US" altLang="zh-CN" sz="2400" dirty="0" smtClean="0">
                    <a:latin typeface="Arial" panose="020B0604020202020204" pitchFamily="34" charset="0"/>
                  </a:rPr>
                  <a:t>=400fs</a:t>
                </a:r>
                <a:r>
                  <a:rPr lang="zh-CN" altLang="en-US" sz="2400" dirty="0" smtClean="0">
                    <a:latin typeface="Arial" panose="020B0604020202020204" pitchFamily="34" charset="0"/>
                  </a:rPr>
                  <a:t>：</a:t>
                </a:r>
                <a:endParaRPr lang="en-US" altLang="zh-CN" sz="2400" dirty="0">
                  <a:latin typeface="Arial" panose="020B0604020202020204" pitchFamily="34" charset="0"/>
                </a:endParaRPr>
              </a:p>
            </p:txBody>
          </p:sp>
        </mc:Choice>
        <mc:Fallback xmlns="">
          <p:sp>
            <p:nvSpPr>
              <p:cNvPr id="19" name="文本框 18">
                <a:extLst>
                  <a:ext uri="{FF2B5EF4-FFF2-40B4-BE49-F238E27FC236}">
                    <a16:creationId xmlns:a16="http://schemas.microsoft.com/office/drawing/2014/main" id="{122492D2-3240-45A6-B35B-A9E32960B4FD}"/>
                  </a:ext>
                </a:extLst>
              </p:cNvPr>
              <p:cNvSpPr txBox="1">
                <a:spLocks noRot="1" noChangeAspect="1" noMove="1" noResize="1" noEditPoints="1" noAdjustHandles="1" noChangeArrowheads="1" noChangeShapeType="1" noTextEdit="1"/>
              </p:cNvSpPr>
              <p:nvPr/>
            </p:nvSpPr>
            <p:spPr>
              <a:xfrm>
                <a:off x="630367" y="1224066"/>
                <a:ext cx="1717650" cy="461665"/>
              </a:xfrm>
              <a:prstGeom prst="rect">
                <a:avLst/>
              </a:prstGeom>
              <a:blipFill>
                <a:blip r:embed="rId6"/>
                <a:stretch>
                  <a:fillRect l="-709" t="-14474" r="-4610" b="-30263"/>
                </a:stretch>
              </a:blipFill>
            </p:spPr>
            <p:txBody>
              <a:bodyPr/>
              <a:lstStyle/>
              <a:p>
                <a:r>
                  <a:rPr lang="zh-CN" altLang="en-US">
                    <a:noFill/>
                  </a:rPr>
                  <a:t> </a:t>
                </a:r>
              </a:p>
            </p:txBody>
          </p:sp>
        </mc:Fallback>
      </mc:AlternateContent>
      <p:sp>
        <p:nvSpPr>
          <p:cNvPr id="3" name="文本框 2"/>
          <p:cNvSpPr txBox="1"/>
          <p:nvPr/>
        </p:nvSpPr>
        <p:spPr>
          <a:xfrm>
            <a:off x="6859985" y="5497688"/>
            <a:ext cx="3988990" cy="369332"/>
          </a:xfrm>
          <a:prstGeom prst="rect">
            <a:avLst/>
          </a:prstGeom>
          <a:noFill/>
        </p:spPr>
        <p:txBody>
          <a:bodyPr wrap="square" rtlCol="0">
            <a:spAutoFit/>
          </a:bodyPr>
          <a:lstStyle/>
          <a:p>
            <a:pPr algn="ctr"/>
            <a:r>
              <a:rPr lang="en-US" altLang="zh-CN" dirty="0" err="1" smtClean="0"/>
              <a:t>Rephasing</a:t>
            </a:r>
            <a:r>
              <a:rPr lang="zh-CN" altLang="en-US" dirty="0" smtClean="0"/>
              <a:t>和</a:t>
            </a:r>
            <a:r>
              <a:rPr lang="en-US" altLang="zh-CN" dirty="0" smtClean="0"/>
              <a:t>non-</a:t>
            </a:r>
            <a:r>
              <a:rPr lang="en-US" altLang="zh-CN" dirty="0" err="1" smtClean="0"/>
              <a:t>rephasing</a:t>
            </a:r>
            <a:r>
              <a:rPr lang="zh-CN" altLang="en-US" dirty="0" smtClean="0"/>
              <a:t>虚部</a:t>
            </a:r>
            <a:endParaRPr lang="zh-CN" altLang="en-US" dirty="0"/>
          </a:p>
        </p:txBody>
      </p:sp>
      <p:sp>
        <p:nvSpPr>
          <p:cNvPr id="17" name="文本框 16"/>
          <p:cNvSpPr txBox="1"/>
          <p:nvPr/>
        </p:nvSpPr>
        <p:spPr>
          <a:xfrm>
            <a:off x="1714500" y="5497688"/>
            <a:ext cx="3590009" cy="369332"/>
          </a:xfrm>
          <a:prstGeom prst="rect">
            <a:avLst/>
          </a:prstGeom>
          <a:noFill/>
        </p:spPr>
        <p:txBody>
          <a:bodyPr wrap="square" rtlCol="0">
            <a:spAutoFit/>
          </a:bodyPr>
          <a:lstStyle/>
          <a:p>
            <a:pPr algn="ctr"/>
            <a:r>
              <a:rPr lang="en-US" altLang="zh-CN" dirty="0" err="1" smtClean="0"/>
              <a:t>Rephasing</a:t>
            </a:r>
            <a:r>
              <a:rPr lang="zh-CN" altLang="en-US" dirty="0" smtClean="0"/>
              <a:t>和</a:t>
            </a:r>
            <a:r>
              <a:rPr lang="en-US" altLang="zh-CN" dirty="0" smtClean="0"/>
              <a:t>non-</a:t>
            </a:r>
            <a:r>
              <a:rPr lang="en-US" altLang="zh-CN" dirty="0" err="1" smtClean="0"/>
              <a:t>rephasing</a:t>
            </a:r>
            <a:r>
              <a:rPr lang="zh-CN" altLang="en-US" dirty="0" smtClean="0"/>
              <a:t>实部</a:t>
            </a:r>
            <a:endParaRPr lang="zh-CN" altLang="en-US" dirty="0"/>
          </a:p>
        </p:txBody>
      </p:sp>
      <p:pic>
        <p:nvPicPr>
          <p:cNvPr id="12" name="图片 1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5644" y="2157798"/>
            <a:ext cx="3027727" cy="3027727"/>
          </a:xfrm>
          <a:prstGeom prst="rect">
            <a:avLst/>
          </a:prstGeom>
        </p:spPr>
      </p:pic>
    </p:spTree>
    <p:extLst>
      <p:ext uri="{BB962C8B-B14F-4D97-AF65-F5344CB8AC3E}">
        <p14:creationId xmlns:p14="http://schemas.microsoft.com/office/powerpoint/2010/main" val="1244285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a:t>累积</a:t>
            </a:r>
            <a:r>
              <a:rPr lang="zh-CN" altLang="en-US" dirty="0" smtClean="0"/>
              <a:t>量展开</a:t>
            </a:r>
            <a:endParaRPr lang="zh-CN" altLang="en-US" dirty="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233910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频率相关函数：</a:t>
            </a:r>
            <a:endParaRPr lang="en-US" altLang="zh-CN" sz="2400" dirty="0" smtClean="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91146" y="1849910"/>
            <a:ext cx="3963498" cy="3963498"/>
          </a:xfrm>
          <a:prstGeom prst="rect">
            <a:avLst/>
          </a:prstGeom>
        </p:spPr>
      </p:pic>
      <mc:AlternateContent xmlns:mc="http://schemas.openxmlformats.org/markup-compatibility/2006" xmlns:a14="http://schemas.microsoft.com/office/drawing/2010/main">
        <mc:Choice Requires="a14">
          <p:sp>
            <p:nvSpPr>
              <p:cNvPr id="16" name="文本框 15"/>
              <p:cNvSpPr txBox="1"/>
              <p:nvPr/>
            </p:nvSpPr>
            <p:spPr>
              <a:xfrm>
                <a:off x="2505587" y="5871519"/>
                <a:ext cx="2934616" cy="369332"/>
              </a:xfrm>
              <a:prstGeom prst="rect">
                <a:avLst/>
              </a:prstGeom>
              <a:noFill/>
            </p:spPr>
            <p:txBody>
              <a:bodyPr wrap="square" rtlCol="0">
                <a:spAutoFit/>
              </a:bodyPr>
              <a:lstStyle/>
              <a:p>
                <a:pPr algn="ctr"/>
                <a:r>
                  <a:rPr lang="zh-CN" altLang="en-US" dirty="0" smtClean="0"/>
                  <a:t>频率</a:t>
                </a:r>
                <a14:m>
                  <m:oMath xmlns:m="http://schemas.openxmlformats.org/officeDocument/2006/math">
                    <m:r>
                      <a:rPr lang="zh-CN" altLang="en-US" b="0" i="1">
                        <a:latin typeface="Cambria Math" panose="02040503050406030204" pitchFamily="18" charset="0"/>
                      </a:rPr>
                      <m:t>相关</m:t>
                    </m:r>
                    <m:r>
                      <a:rPr lang="zh-CN" altLang="en-US" i="1" smtClean="0">
                        <a:latin typeface="Cambria Math" panose="02040503050406030204" pitchFamily="18" charset="0"/>
                      </a:rPr>
                      <m:t>函数</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𝛿𝜔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oMath>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505587" y="5871519"/>
                <a:ext cx="2934616" cy="369332"/>
              </a:xfrm>
              <a:prstGeom prst="rect">
                <a:avLst/>
              </a:prstGeom>
              <a:blipFill>
                <a:blip r:embed="rId3"/>
                <a:stretch>
                  <a:fillRect t="-11475" b="-21311"/>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06970" y="1715190"/>
            <a:ext cx="4156329" cy="4156329"/>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7617826" y="5871519"/>
                <a:ext cx="2934616"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=0</a:t>
                </a:r>
                <a:r>
                  <a:rPr lang="zh-CN" altLang="en-US" dirty="0" smtClean="0"/>
                  <a:t>时红外光谱</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617826" y="5871519"/>
                <a:ext cx="2934616" cy="369332"/>
              </a:xfrm>
              <a:prstGeom prst="rect">
                <a:avLst/>
              </a:prstGeom>
              <a:blipFill>
                <a:blip r:embed="rId5"/>
                <a:stretch>
                  <a:fillRect t="-11475"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7725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smtClean="0">
                <a:latin typeface="+mj-lt"/>
                <a:cs typeface="Arial" panose="020B0604020202020204" pitchFamily="34" charset="0"/>
              </a:rPr>
              <a:t>Chemical exchange</a:t>
            </a:r>
            <a:endParaRPr lang="zh-CN" altLang="en-US" dirty="0">
              <a:latin typeface="+mj-lt"/>
            </a:endParaRPr>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630367" y="1224066"/>
            <a:ext cx="5112297" cy="461665"/>
          </a:xfrm>
          <a:prstGeom prst="rect">
            <a:avLst/>
          </a:prstGeom>
          <a:noFill/>
        </p:spPr>
        <p:txBody>
          <a:bodyPr wrap="none" rtlCol="0">
            <a:spAutoFit/>
          </a:bodyPr>
          <a:lstStyle/>
          <a:p>
            <a:r>
              <a:rPr lang="en-US" altLang="zh-CN" sz="2400" dirty="0" smtClean="0">
                <a:latin typeface="Arial" panose="020B0604020202020204" pitchFamily="34" charset="0"/>
              </a:rPr>
              <a:t>Artificial frequency shift after 10ps</a:t>
            </a:r>
            <a:r>
              <a:rPr lang="zh-CN" altLang="en-US" sz="2400" dirty="0" smtClean="0">
                <a:latin typeface="Arial" panose="020B0604020202020204" pitchFamily="34" charset="0"/>
              </a:rPr>
              <a:t>：</a:t>
            </a:r>
            <a:endParaRPr lang="en-US" altLang="zh-CN" sz="2400" dirty="0">
              <a:latin typeface="Arial" panose="020B0604020202020204" pitchFamily="34" charset="0"/>
            </a:endParaRPr>
          </a:p>
        </p:txBody>
      </p:sp>
      <p:sp>
        <p:nvSpPr>
          <p:cNvPr id="3" name="文本框 2"/>
          <p:cNvSpPr txBox="1"/>
          <p:nvPr/>
        </p:nvSpPr>
        <p:spPr>
          <a:xfrm>
            <a:off x="8543795" y="6095216"/>
            <a:ext cx="1699620" cy="369332"/>
          </a:xfrm>
          <a:prstGeom prst="rect">
            <a:avLst/>
          </a:prstGeom>
          <a:noFill/>
        </p:spPr>
        <p:txBody>
          <a:bodyPr wrap="square" rtlCol="0">
            <a:spAutoFit/>
          </a:bodyPr>
          <a:lstStyle/>
          <a:p>
            <a:pPr algn="ctr"/>
            <a:r>
              <a:rPr lang="zh-CN" altLang="en-US" dirty="0" smtClean="0"/>
              <a:t>频率</a:t>
            </a:r>
            <a:r>
              <a:rPr lang="en-US" altLang="zh-CN" dirty="0" smtClean="0"/>
              <a:t>-</a:t>
            </a:r>
            <a:r>
              <a:rPr lang="zh-CN" altLang="en-US" dirty="0" smtClean="0"/>
              <a:t>时间关系</a:t>
            </a:r>
            <a:endParaRPr lang="zh-CN" altLang="en-US" dirty="0"/>
          </a:p>
        </p:txBody>
      </p:sp>
      <p:sp>
        <p:nvSpPr>
          <p:cNvPr id="17" name="文本框 16"/>
          <p:cNvSpPr txBox="1"/>
          <p:nvPr/>
        </p:nvSpPr>
        <p:spPr>
          <a:xfrm>
            <a:off x="2686640" y="6095216"/>
            <a:ext cx="1972116" cy="369332"/>
          </a:xfrm>
          <a:prstGeom prst="rect">
            <a:avLst/>
          </a:prstGeom>
          <a:noFill/>
        </p:spPr>
        <p:txBody>
          <a:bodyPr wrap="square" rtlCol="0">
            <a:spAutoFit/>
          </a:bodyPr>
          <a:lstStyle/>
          <a:p>
            <a:pPr algn="ctr"/>
            <a:r>
              <a:rPr lang="zh-CN" altLang="en-US" dirty="0" smtClean="0"/>
              <a:t>频率分布</a:t>
            </a:r>
            <a:endParaRPr lang="zh-CN" altLang="en-US" dirty="0"/>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19198" y="1761208"/>
            <a:ext cx="4334008" cy="4334008"/>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7855" y="1791779"/>
            <a:ext cx="4272866" cy="4272866"/>
          </a:xfrm>
          <a:prstGeom prst="rect">
            <a:avLst/>
          </a:prstGeom>
        </p:spPr>
      </p:pic>
    </p:spTree>
    <p:extLst>
      <p:ext uri="{BB962C8B-B14F-4D97-AF65-F5344CB8AC3E}">
        <p14:creationId xmlns:p14="http://schemas.microsoft.com/office/powerpoint/2010/main" val="1694963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smtClean="0">
                <a:latin typeface="+mj-lt"/>
                <a:cs typeface="Arial" panose="020B0604020202020204" pitchFamily="34" charset="0"/>
              </a:rPr>
              <a:t>Chemical exchange</a:t>
            </a:r>
            <a:endParaRPr lang="zh-CN" altLang="en-US" dirty="0">
              <a:latin typeface="+mj-lt"/>
            </a:endParaRPr>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pic>
        <p:nvPicPr>
          <p:cNvPr id="14" name="图片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9458" y="1016000"/>
            <a:ext cx="3101341" cy="3101341"/>
          </a:xfrm>
          <a:prstGeom prst="rect">
            <a:avLst/>
          </a:prstGeom>
        </p:spPr>
      </p:pic>
      <p:pic>
        <p:nvPicPr>
          <p:cNvPr id="15" name="图片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42710" y="3661160"/>
            <a:ext cx="2522111" cy="2522111"/>
          </a:xfrm>
          <a:prstGeom prst="rect">
            <a:avLst/>
          </a:prstGeom>
        </p:spPr>
      </p:pic>
      <p:pic>
        <p:nvPicPr>
          <p:cNvPr id="16" name="图片 1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090659" y="1015999"/>
            <a:ext cx="3101341" cy="3101341"/>
          </a:xfrm>
          <a:prstGeom prst="rect">
            <a:avLst/>
          </a:prstGeom>
        </p:spPr>
      </p:pic>
      <p:pic>
        <p:nvPicPr>
          <p:cNvPr id="12" name="图片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927178" y="3661160"/>
            <a:ext cx="2520843" cy="2520843"/>
          </a:xfrm>
          <a:prstGeom prst="rect">
            <a:avLst/>
          </a:prstGeom>
        </p:spPr>
      </p:pic>
      <p:pic>
        <p:nvPicPr>
          <p:cNvPr id="13" name="图片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396270" y="1016000"/>
            <a:ext cx="3101340" cy="3101340"/>
          </a:xfrm>
          <a:prstGeom prst="rect">
            <a:avLst/>
          </a:prstGeom>
        </p:spPr>
      </p:pic>
      <p:cxnSp>
        <p:nvCxnSpPr>
          <p:cNvPr id="20" name="直接箭头连接符 19"/>
          <p:cNvCxnSpPr/>
          <p:nvPr/>
        </p:nvCxnSpPr>
        <p:spPr>
          <a:xfrm>
            <a:off x="597529" y="6331673"/>
            <a:ext cx="11389259" cy="271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9092202" y="5887506"/>
                <a:ext cx="2934616" cy="369332"/>
              </a:xfrm>
              <a:prstGeom prst="rect">
                <a:avLst/>
              </a:prstGeom>
              <a:noFill/>
            </p:spPr>
            <p:txBody>
              <a:bodyPr wrap="square" rtlCol="0">
                <a:spAutoFit/>
              </a:bodyPr>
              <a:lstStyle/>
              <a:p>
                <a:pPr algn="ctr"/>
                <a:r>
                  <a:rPr lang="en-US" altLang="zh-CN" dirty="0" smtClean="0"/>
                  <a:t>Waiting time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9092202" y="5887506"/>
                <a:ext cx="2934616" cy="369332"/>
              </a:xfrm>
              <a:prstGeom prst="rect">
                <a:avLst/>
              </a:prstGeom>
              <a:blipFill>
                <a:blip r:embed="rId8"/>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131212" y="1152632"/>
                <a:ext cx="1277832"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=0ps</a:t>
                </a:r>
              </a:p>
            </p:txBody>
          </p:sp>
        </mc:Choice>
        <mc:Fallback xmlns="">
          <p:sp>
            <p:nvSpPr>
              <p:cNvPr id="22" name="文本框 21"/>
              <p:cNvSpPr txBox="1">
                <a:spLocks noRot="1" noChangeAspect="1" noMove="1" noResize="1" noEditPoints="1" noAdjustHandles="1" noChangeArrowheads="1" noChangeShapeType="1" noTextEdit="1"/>
              </p:cNvSpPr>
              <p:nvPr/>
            </p:nvSpPr>
            <p:spPr>
              <a:xfrm>
                <a:off x="1131212" y="1152632"/>
                <a:ext cx="1277832" cy="369332"/>
              </a:xfrm>
              <a:prstGeom prst="rect">
                <a:avLst/>
              </a:prstGeom>
              <a:blipFill>
                <a:blip r:embed="rId9"/>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320799" y="3748008"/>
                <a:ext cx="1277832"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=2ps</a:t>
                </a:r>
              </a:p>
            </p:txBody>
          </p:sp>
        </mc:Choice>
        <mc:Fallback xmlns="">
          <p:sp>
            <p:nvSpPr>
              <p:cNvPr id="23" name="文本框 22"/>
              <p:cNvSpPr txBox="1">
                <a:spLocks noRot="1" noChangeAspect="1" noMove="1" noResize="1" noEditPoints="1" noAdjustHandles="1" noChangeArrowheads="1" noChangeShapeType="1" noTextEdit="1"/>
              </p:cNvSpPr>
              <p:nvPr/>
            </p:nvSpPr>
            <p:spPr>
              <a:xfrm>
                <a:off x="3320799" y="3748008"/>
                <a:ext cx="1277832" cy="369332"/>
              </a:xfrm>
              <a:prstGeom prst="rect">
                <a:avLst/>
              </a:prstGeom>
              <a:blipFill>
                <a:blip r:embed="rId10"/>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308024" y="1152632"/>
                <a:ext cx="1277832"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=5ps</a:t>
                </a:r>
              </a:p>
            </p:txBody>
          </p:sp>
        </mc:Choice>
        <mc:Fallback xmlns="">
          <p:sp>
            <p:nvSpPr>
              <p:cNvPr id="24" name="文本框 23"/>
              <p:cNvSpPr txBox="1">
                <a:spLocks noRot="1" noChangeAspect="1" noMove="1" noResize="1" noEditPoints="1" noAdjustHandles="1" noChangeArrowheads="1" noChangeShapeType="1" noTextEdit="1"/>
              </p:cNvSpPr>
              <p:nvPr/>
            </p:nvSpPr>
            <p:spPr>
              <a:xfrm>
                <a:off x="5308024" y="1152632"/>
                <a:ext cx="1277832" cy="369332"/>
              </a:xfrm>
              <a:prstGeom prst="rect">
                <a:avLst/>
              </a:prstGeom>
              <a:blipFill>
                <a:blip r:embed="rId11"/>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364849" y="3748008"/>
                <a:ext cx="1277832"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=7ps</a:t>
                </a:r>
              </a:p>
            </p:txBody>
          </p:sp>
        </mc:Choice>
        <mc:Fallback xmlns="">
          <p:sp>
            <p:nvSpPr>
              <p:cNvPr id="25" name="文本框 24"/>
              <p:cNvSpPr txBox="1">
                <a:spLocks noRot="1" noChangeAspect="1" noMove="1" noResize="1" noEditPoints="1" noAdjustHandles="1" noChangeArrowheads="1" noChangeShapeType="1" noTextEdit="1"/>
              </p:cNvSpPr>
              <p:nvPr/>
            </p:nvSpPr>
            <p:spPr>
              <a:xfrm>
                <a:off x="7364849" y="3748008"/>
                <a:ext cx="1277832" cy="369332"/>
              </a:xfrm>
              <a:prstGeom prst="rect">
                <a:avLst/>
              </a:prstGeom>
              <a:blipFill>
                <a:blip r:embed="rId12"/>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0002413" y="1156102"/>
                <a:ext cx="1277832"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=10ps</a:t>
                </a:r>
              </a:p>
            </p:txBody>
          </p:sp>
        </mc:Choice>
        <mc:Fallback xmlns="">
          <p:sp>
            <p:nvSpPr>
              <p:cNvPr id="26" name="文本框 25"/>
              <p:cNvSpPr txBox="1">
                <a:spLocks noRot="1" noChangeAspect="1" noMove="1" noResize="1" noEditPoints="1" noAdjustHandles="1" noChangeArrowheads="1" noChangeShapeType="1" noTextEdit="1"/>
              </p:cNvSpPr>
              <p:nvPr/>
            </p:nvSpPr>
            <p:spPr>
              <a:xfrm>
                <a:off x="10002413" y="1156102"/>
                <a:ext cx="1277832" cy="369332"/>
              </a:xfrm>
              <a:prstGeom prst="rect">
                <a:avLst/>
              </a:prstGeom>
              <a:blipFill>
                <a:blip r:embed="rId13"/>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0348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err="1" smtClean="0"/>
              <a:t>HCl</a:t>
            </a:r>
            <a:r>
              <a:rPr lang="zh-CN" altLang="en-US" dirty="0" smtClean="0"/>
              <a:t>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233910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频率相关函数：</a:t>
            </a:r>
            <a:endParaRPr lang="en-US" altLang="zh-CN" sz="2400" dirty="0" smtClean="0">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2415204" y="5871519"/>
                <a:ext cx="2934616" cy="369332"/>
              </a:xfrm>
              <a:prstGeom prst="rect">
                <a:avLst/>
              </a:prstGeom>
              <a:noFill/>
            </p:spPr>
            <p:txBody>
              <a:bodyPr wrap="square" rtlCol="0">
                <a:spAutoFit/>
              </a:bodyPr>
              <a:lstStyle/>
              <a:p>
                <a:pPr algn="ctr"/>
                <a:r>
                  <a:rPr lang="zh-CN" altLang="en-US" dirty="0" smtClean="0"/>
                  <a:t>频率</a:t>
                </a:r>
                <a14:m>
                  <m:oMath xmlns:m="http://schemas.openxmlformats.org/officeDocument/2006/math">
                    <m:r>
                      <a:rPr lang="zh-CN" altLang="en-US" b="0" i="1">
                        <a:latin typeface="Cambria Math" panose="02040503050406030204" pitchFamily="18" charset="0"/>
                      </a:rPr>
                      <m:t>相关</m:t>
                    </m:r>
                    <m:r>
                      <a:rPr lang="zh-CN" altLang="en-US" i="1" smtClean="0">
                        <a:latin typeface="Cambria Math" panose="02040503050406030204" pitchFamily="18" charset="0"/>
                      </a:rPr>
                      <m:t>函数</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𝛿𝜔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oMath>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415204" y="5871519"/>
                <a:ext cx="2934616" cy="369332"/>
              </a:xfrm>
              <a:prstGeom prst="rect">
                <a:avLst/>
              </a:prstGeom>
              <a:blipFill>
                <a:blip r:embed="rId2"/>
                <a:stretch>
                  <a:fillRect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7668215" y="5871519"/>
                <a:ext cx="2934616" cy="369332"/>
              </a:xfrm>
              <a:prstGeom prst="rect">
                <a:avLst/>
              </a:prstGeom>
              <a:noFill/>
            </p:spPr>
            <p:txBody>
              <a:bodyPr wrap="square" rtlCol="0">
                <a:spAutoFit/>
              </a:bodyPr>
              <a:lstStyle/>
              <a:p>
                <a:pPr algn="ct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𝑇</m:t>
                        </m:r>
                      </m:e>
                      <m:sub>
                        <m:r>
                          <a:rPr lang="en-US" altLang="zh-CN" b="0" i="1" dirty="0" smtClean="0">
                            <a:latin typeface="Cambria Math" panose="02040503050406030204" pitchFamily="18" charset="0"/>
                          </a:rPr>
                          <m:t>2</m:t>
                        </m:r>
                      </m:sub>
                    </m:sSub>
                  </m:oMath>
                </a14:m>
                <a:r>
                  <a:rPr lang="en-US" altLang="zh-CN" dirty="0" smtClean="0"/>
                  <a:t>=0</a:t>
                </a:r>
                <a:r>
                  <a:rPr lang="zh-CN" altLang="en-US" dirty="0" smtClean="0"/>
                  <a:t>时红外光谱</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668215" y="5871519"/>
                <a:ext cx="2934616" cy="369332"/>
              </a:xfrm>
              <a:prstGeom prst="rect">
                <a:avLst/>
              </a:prstGeom>
              <a:blipFill>
                <a:blip r:embed="rId3"/>
                <a:stretch>
                  <a:fillRect t="-11475" b="-26230"/>
                </a:stretch>
              </a:blipFill>
            </p:spPr>
            <p:txBody>
              <a:bodyPr/>
              <a:lstStyle/>
              <a:p>
                <a:r>
                  <a:rPr lang="zh-CN" altLang="en-US">
                    <a:noFill/>
                  </a:rPr>
                  <a:t> </a:t>
                </a:r>
              </a:p>
            </p:txBody>
          </p:sp>
        </mc:Fallback>
      </mc:AlternateContent>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46865" y="1800225"/>
            <a:ext cx="4071294" cy="4071294"/>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099876" y="1800225"/>
            <a:ext cx="4071294" cy="4071294"/>
          </a:xfrm>
          <a:prstGeom prst="rect">
            <a:avLst/>
          </a:prstGeom>
        </p:spPr>
      </p:pic>
    </p:spTree>
    <p:extLst>
      <p:ext uri="{BB962C8B-B14F-4D97-AF65-F5344CB8AC3E}">
        <p14:creationId xmlns:p14="http://schemas.microsoft.com/office/powerpoint/2010/main" val="2496271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err="1" smtClean="0"/>
              <a:t>HCl</a:t>
            </a:r>
            <a:r>
              <a:rPr lang="zh-CN" altLang="en-US" dirty="0" smtClean="0"/>
              <a:t>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频率分布：</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zh-CN" altLang="en-US" dirty="0" smtClean="0"/>
              <a:t>频率变化</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47901" y="5871519"/>
                <a:ext cx="2934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频率</m:t>
                      </m:r>
                      <m:r>
                        <a:rPr lang="zh-CN" altLang="en-US" i="1" dirty="0">
                          <a:latin typeface="Cambria Math" panose="02040503050406030204" pitchFamily="18" charset="0"/>
                        </a:rPr>
                        <m:t>分布</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47901" y="5871519"/>
                <a:ext cx="2934616" cy="369332"/>
              </a:xfrm>
              <a:prstGeom prst="rect">
                <a:avLst/>
              </a:prstGeom>
              <a:blipFill>
                <a:blip r:embed="rId2"/>
                <a:stretch>
                  <a:fillRect b="-8197"/>
                </a:stretch>
              </a:blipFill>
            </p:spPr>
            <p:txBody>
              <a:bodyPr/>
              <a:lstStyle/>
              <a:p>
                <a:r>
                  <a:rPr lang="zh-CN" altLang="en-US">
                    <a:noFill/>
                  </a:rPr>
                  <a:t> </a:t>
                </a:r>
              </a:p>
            </p:txBody>
          </p:sp>
        </mc:Fallback>
      </mc:AlternateContent>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74719" y="1728281"/>
            <a:ext cx="4080981" cy="4080981"/>
          </a:xfrm>
          <a:prstGeom prst="rect">
            <a:avLst/>
          </a:prstGeom>
        </p:spPr>
      </p:pic>
      <p:pic>
        <p:nvPicPr>
          <p:cNvPr id="4" name="图片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99518" y="1728281"/>
            <a:ext cx="4143238" cy="4143238"/>
          </a:xfrm>
          <a:prstGeom prst="rect">
            <a:avLst/>
          </a:prstGeom>
        </p:spPr>
      </p:pic>
    </p:spTree>
    <p:extLst>
      <p:ext uri="{BB962C8B-B14F-4D97-AF65-F5344CB8AC3E}">
        <p14:creationId xmlns:p14="http://schemas.microsoft.com/office/powerpoint/2010/main" val="1598012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927179" y="369107"/>
            <a:ext cx="6337643" cy="607134"/>
          </a:xfrm>
        </p:spPr>
        <p:txBody>
          <a:bodyPr/>
          <a:lstStyle/>
          <a:p>
            <a:pPr>
              <a:buNone/>
            </a:pPr>
            <a:r>
              <a:rPr lang="zh-CN" altLang="en-US" dirty="0" smtClean="0"/>
              <a:t>第一节</a:t>
            </a:r>
            <a:endParaRPr lang="zh-CN" altLang="en-US" dirty="0"/>
          </a:p>
        </p:txBody>
      </p:sp>
      <p:sp>
        <p:nvSpPr>
          <p:cNvPr id="4" name="标题 1">
            <a:extLst>
              <a:ext uri="{FF2B5EF4-FFF2-40B4-BE49-F238E27FC236}">
                <a16:creationId xmlns:a16="http://schemas.microsoft.com/office/drawing/2014/main" id="{67E4E48B-9366-4147-91C8-F0C9A929B3D4}"/>
              </a:ext>
            </a:extLst>
          </p:cNvPr>
          <p:cNvSpPr txBox="1">
            <a:spLocks/>
          </p:cNvSpPr>
          <p:nvPr/>
        </p:nvSpPr>
        <p:spPr>
          <a:xfrm>
            <a:off x="1050202" y="2674462"/>
            <a:ext cx="10091596" cy="150907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电场</a:t>
            </a:r>
            <a:r>
              <a:rPr lang="en-US" altLang="zh-CN" dirty="0">
                <a:latin typeface="黑体" panose="02010609060101010101" pitchFamily="49" charset="-122"/>
                <a:ea typeface="黑体" panose="02010609060101010101" pitchFamily="49" charset="-122"/>
                <a:cs typeface="Arial" panose="020B0604020202020204" pitchFamily="34" charset="0"/>
              </a:rPr>
              <a:t>-</a:t>
            </a:r>
            <a:r>
              <a:rPr lang="zh-CN" altLang="en-US" dirty="0">
                <a:latin typeface="黑体" panose="02010609060101010101" pitchFamily="49" charset="-122"/>
                <a:ea typeface="黑体" panose="02010609060101010101" pitchFamily="49" charset="-122"/>
                <a:cs typeface="Arial" panose="020B0604020202020204" pitchFamily="34" charset="0"/>
              </a:rPr>
              <a:t>偶极矩相互作用的非线性光学响应</a:t>
            </a: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20BEBA-5200-429D-A499-EDA9B1FAF732}"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t>2020/8/10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0746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12463" y="1728282"/>
            <a:ext cx="4143238" cy="4143238"/>
          </a:xfrm>
          <a:prstGeom prst="rect">
            <a:avLst/>
          </a:prstGeom>
        </p:spPr>
      </p:pic>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61775" y="1728282"/>
            <a:ext cx="4080981" cy="4080981"/>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smtClean="0"/>
              <a:t>NMA-dimer</a:t>
            </a:r>
            <a:r>
              <a:rPr lang="zh-CN" altLang="en-US" dirty="0" smtClean="0"/>
              <a:t>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频率分布：</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zh-CN" altLang="en-US" dirty="0" smtClean="0"/>
              <a:t>频率变化</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47901" y="5871519"/>
                <a:ext cx="2934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频率</m:t>
                      </m:r>
                      <m:r>
                        <a:rPr lang="zh-CN" altLang="en-US" i="1" dirty="0">
                          <a:latin typeface="Cambria Math" panose="02040503050406030204" pitchFamily="18" charset="0"/>
                        </a:rPr>
                        <m:t>分布</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47901" y="5871519"/>
                <a:ext cx="2934616" cy="369332"/>
              </a:xfrm>
              <a:prstGeom prst="rect">
                <a:avLst/>
              </a:prstGeom>
              <a:blipFill>
                <a:blip r:embed="rId4"/>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864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61775" y="1728281"/>
            <a:ext cx="4080981" cy="4080981"/>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74719" y="1728281"/>
            <a:ext cx="4080981" cy="4080981"/>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乙腈液相体系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频率分布：</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zh-CN" altLang="en-US" dirty="0" smtClean="0"/>
              <a:t>频率变化</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47901" y="5871519"/>
                <a:ext cx="2934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频率</m:t>
                      </m:r>
                      <m:r>
                        <a:rPr lang="zh-CN" altLang="en-US" i="1" dirty="0">
                          <a:latin typeface="Cambria Math" panose="02040503050406030204" pitchFamily="18" charset="0"/>
                        </a:rPr>
                        <m:t>分布</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47901" y="5871519"/>
                <a:ext cx="2934616" cy="369332"/>
              </a:xfrm>
              <a:prstGeom prst="rect">
                <a:avLst/>
              </a:prstGeom>
              <a:blipFill>
                <a:blip r:embed="rId4"/>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7464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4719" y="1728281"/>
            <a:ext cx="4080981" cy="4080981"/>
          </a:xfrm>
          <a:prstGeom prst="rect">
            <a:avLst/>
          </a:prstGeom>
        </p:spPr>
      </p:pic>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99518" y="1666025"/>
            <a:ext cx="4143238" cy="4143238"/>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甲酸</a:t>
            </a:r>
            <a:r>
              <a:rPr lang="en-US" altLang="zh-CN" dirty="0" smtClean="0"/>
              <a:t>-</a:t>
            </a:r>
            <a:r>
              <a:rPr lang="zh-CN" altLang="en-US" dirty="0" smtClean="0"/>
              <a:t>水溶液体系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频率分布：</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zh-CN" altLang="en-US" dirty="0" smtClean="0"/>
              <a:t>频率变化</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47901" y="5871519"/>
                <a:ext cx="2934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频率</m:t>
                      </m:r>
                      <m:r>
                        <a:rPr lang="zh-CN" altLang="en-US" i="1" dirty="0">
                          <a:latin typeface="Cambria Math" panose="02040503050406030204" pitchFamily="18" charset="0"/>
                        </a:rPr>
                        <m:t>分布</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47901" y="5871519"/>
                <a:ext cx="2934616" cy="369332"/>
              </a:xfrm>
              <a:prstGeom prst="rect">
                <a:avLst/>
              </a:prstGeom>
              <a:blipFill>
                <a:blip r:embed="rId4"/>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9716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4719" y="1728281"/>
            <a:ext cx="4143237" cy="4143237"/>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99518" y="1728281"/>
            <a:ext cx="4143238" cy="4143238"/>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甲酸</a:t>
            </a:r>
            <a:r>
              <a:rPr lang="en-US" altLang="zh-CN" dirty="0" smtClean="0"/>
              <a:t>-</a:t>
            </a:r>
            <a:r>
              <a:rPr lang="zh-CN" altLang="en-US" dirty="0" smtClean="0"/>
              <a:t>水溶液体系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1723549"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频率分布：</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zh-CN" altLang="en-US" dirty="0" smtClean="0"/>
              <a:t>频率变化</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79029" y="5871519"/>
                <a:ext cx="293461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频率</m:t>
                      </m:r>
                      <m:r>
                        <a:rPr lang="zh-CN" altLang="en-US" i="1" dirty="0">
                          <a:latin typeface="Cambria Math" panose="02040503050406030204" pitchFamily="18" charset="0"/>
                        </a:rPr>
                        <m:t>变化</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79029" y="5871519"/>
                <a:ext cx="2934616" cy="369332"/>
              </a:xfrm>
              <a:prstGeom prst="rect">
                <a:avLst/>
              </a:prstGeom>
              <a:blipFill>
                <a:blip r:embed="rId4"/>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7355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12463" y="1728280"/>
            <a:ext cx="4143238" cy="4143238"/>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甲酸</a:t>
            </a:r>
            <a:r>
              <a:rPr lang="en-US" altLang="zh-CN" dirty="0" smtClean="0"/>
              <a:t>-</a:t>
            </a:r>
            <a:r>
              <a:rPr lang="zh-CN" altLang="en-US" dirty="0" smtClean="0"/>
              <a:t>水溶液体系</a:t>
            </a:r>
            <a:endParaRPr lang="en-US" altLang="zh-CN" dirty="0" smtClean="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233910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频率相关函数：</a:t>
            </a:r>
            <a:endParaRPr lang="en-US" altLang="zh-CN" sz="2400" dirty="0" smtClean="0">
              <a:latin typeface="Arial" panose="020B0604020202020204" pitchFamily="34" charset="0"/>
              <a:ea typeface="黑体" panose="02010609060101010101" pitchFamily="49" charset="-122"/>
            </a:endParaRPr>
          </a:p>
        </p:txBody>
      </p:sp>
      <p:sp>
        <p:nvSpPr>
          <p:cNvPr id="16" name="文本框 15"/>
          <p:cNvSpPr txBox="1"/>
          <p:nvPr/>
        </p:nvSpPr>
        <p:spPr>
          <a:xfrm>
            <a:off x="2703829" y="5871519"/>
            <a:ext cx="2934616" cy="369332"/>
          </a:xfrm>
          <a:prstGeom prst="rect">
            <a:avLst/>
          </a:prstGeom>
          <a:noFill/>
        </p:spPr>
        <p:txBody>
          <a:bodyPr wrap="square" rtlCol="0">
            <a:spAutoFit/>
          </a:bodyPr>
          <a:lstStyle/>
          <a:p>
            <a:pPr algn="ctr"/>
            <a:r>
              <a:rPr lang="en-US" altLang="zh-CN" dirty="0" smtClean="0"/>
              <a:t>10ps</a:t>
            </a:r>
            <a:r>
              <a:rPr lang="zh-CN" altLang="en-US" dirty="0" smtClean="0"/>
              <a:t>轨迹</a:t>
            </a: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7547901" y="5871519"/>
                <a:ext cx="2934616" cy="369332"/>
              </a:xfrm>
              <a:prstGeom prst="rect">
                <a:avLst/>
              </a:prstGeom>
              <a:noFill/>
            </p:spPr>
            <p:txBody>
              <a:bodyPr wrap="square" rtlCol="0">
                <a:spAutoFit/>
              </a:bodyPr>
              <a:lstStyle/>
              <a:p>
                <a:pPr algn="ctr"/>
                <a14:m>
                  <m:oMath xmlns:m="http://schemas.openxmlformats.org/officeDocument/2006/math">
                    <m:r>
                      <a:rPr lang="en-US" altLang="zh-CN" i="1" dirty="0">
                        <a:latin typeface="Cambria Math" panose="02040503050406030204" pitchFamily="18" charset="0"/>
                      </a:rPr>
                      <m:t>2</m:t>
                    </m:r>
                  </m:oMath>
                </a14:m>
                <a:r>
                  <a:rPr lang="en-US" altLang="zh-CN" dirty="0" smtClean="0"/>
                  <a:t>ps</a:t>
                </a:r>
                <a:r>
                  <a:rPr lang="zh-CN" altLang="en-US" dirty="0" smtClean="0"/>
                  <a:t>轨迹</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7547901" y="5871519"/>
                <a:ext cx="2934616" cy="369332"/>
              </a:xfrm>
              <a:prstGeom prst="rect">
                <a:avLst/>
              </a:prstGeom>
              <a:blipFill>
                <a:blip r:embed="rId3"/>
                <a:stretch>
                  <a:fillRect t="-11475" b="-26230"/>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44476" y="1728280"/>
            <a:ext cx="4085128" cy="4085128"/>
          </a:xfrm>
          <a:prstGeom prst="rect">
            <a:avLst/>
          </a:prstGeom>
        </p:spPr>
      </p:pic>
    </p:spTree>
    <p:extLst>
      <p:ext uri="{BB962C8B-B14F-4D97-AF65-F5344CB8AC3E}">
        <p14:creationId xmlns:p14="http://schemas.microsoft.com/office/powerpoint/2010/main" val="3423368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4031272" y="5100404"/>
            <a:ext cx="4666071" cy="1457814"/>
          </a:xfrm>
          <a:prstGeom prst="rect">
            <a:avLst/>
          </a:prstGeom>
        </p:spPr>
      </p:pic>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光与物质的相互作用</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7" name="文本框 6">
            <a:extLst>
              <a:ext uri="{FF2B5EF4-FFF2-40B4-BE49-F238E27FC236}">
                <a16:creationId xmlns:a16="http://schemas.microsoft.com/office/drawing/2014/main" id="{122492D2-3240-45A6-B35B-A9E32960B4FD}"/>
              </a:ext>
            </a:extLst>
          </p:cNvPr>
          <p:cNvSpPr txBox="1"/>
          <p:nvPr/>
        </p:nvSpPr>
        <p:spPr>
          <a:xfrm>
            <a:off x="506677" y="1130822"/>
            <a:ext cx="3262432"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物质在电场下的极化：</a:t>
            </a:r>
            <a:endParaRPr lang="en-US" altLang="zh-CN" sz="2400" b="0" dirty="0">
              <a:solidFill>
                <a:schemeClr val="tx1"/>
              </a:solidFill>
              <a:latin typeface="Arial" panose="020B0604020202020204" pitchFamily="34" charset="0"/>
              <a:ea typeface="黑体" panose="0201060906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44" y="1669614"/>
            <a:ext cx="3668193" cy="1452622"/>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39060" y="3317576"/>
                <a:ext cx="3457828" cy="9511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𝐸</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r>
                        <m:rPr>
                          <m:sty m:val="p"/>
                        </m:rPr>
                        <a:rPr lang="en-US" altLang="zh-CN" i="1" smtClean="0">
                          <a:latin typeface="Cambria Math" panose="02040503050406030204" pitchFamily="18" charset="0"/>
                        </a:rPr>
                        <m:t>cos</m:t>
                      </m:r>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l-GR" altLang="zh-CN" i="1">
                              <a:latin typeface="Cambria Math" panose="02040503050406030204" pitchFamily="18" charset="0"/>
                            </a:rPr>
                            <m:t>𝜔</m:t>
                          </m:r>
                          <m:r>
                            <a:rPr lang="en-US" altLang="zh-CN" i="1">
                              <a:latin typeface="Cambria Math" panose="02040503050406030204" pitchFamily="18" charset="0"/>
                            </a:rPr>
                            <m:t>𝑡</m:t>
                          </m:r>
                        </m:e>
                      </m:d>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𝐸</m:t>
                              </m:r>
                            </m:e>
                          </m:acc>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l-GR" altLang="zh-CN" b="0" i="1" smtClean="0">
                                      <a:latin typeface="Cambria Math" panose="02040503050406030204" pitchFamily="18" charset="0"/>
                                    </a:rPr>
                                    <m:t>𝜔</m:t>
                                  </m:r>
                                  <m:r>
                                    <a:rPr lang="en-US" altLang="zh-CN" b="0" i="1" smtClean="0">
                                      <a:latin typeface="Cambria Math" panose="02040503050406030204" pitchFamily="18" charset="0"/>
                                    </a:rPr>
                                    <m:t>𝑡</m:t>
                                  </m:r>
                                </m:e>
                              </m:d>
                            </m:sup>
                          </m:sSup>
                          <m:r>
                            <a:rPr lang="en-US" altLang="zh-CN" b="0" i="0"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𝑖</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b="0" i="1" smtClean="0">
                                      <a:latin typeface="Cambria Math" panose="02040503050406030204" pitchFamily="18" charset="0"/>
                                    </a:rPr>
                                    <m:t>+</m:t>
                                  </m:r>
                                  <m:r>
                                    <a:rPr lang="en-US" altLang="zh-CN" i="1">
                                      <a:latin typeface="Cambria Math" panose="02040503050406030204" pitchFamily="18" charset="0"/>
                                    </a:rPr>
                                    <m:t>𝑖</m:t>
                                  </m:r>
                                  <m:r>
                                    <a:rPr lang="el-GR" altLang="zh-CN" i="1">
                                      <a:latin typeface="Cambria Math" panose="02040503050406030204" pitchFamily="18" charset="0"/>
                                    </a:rPr>
                                    <m:t>𝜔</m:t>
                                  </m:r>
                                  <m:r>
                                    <a:rPr lang="en-US" altLang="zh-CN" i="1">
                                      <a:latin typeface="Cambria Math" panose="02040503050406030204" pitchFamily="18" charset="0"/>
                                    </a:rPr>
                                    <m:t>𝑡</m:t>
                                  </m:r>
                                </m:e>
                              </m:d>
                            </m:sup>
                          </m:sSup>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39060" y="3317576"/>
                <a:ext cx="3457828" cy="951158"/>
              </a:xfrm>
              <a:prstGeom prst="rect">
                <a:avLst/>
              </a:prstGeom>
              <a:blipFill>
                <a:blip r:embed="rId4"/>
                <a:stretch>
                  <a:fillRect t="-3846"/>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5451035" y="1810619"/>
            <a:ext cx="1951022" cy="1170613"/>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4365080" y="2041982"/>
                <a:ext cx="102173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4000"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365080" y="2041982"/>
                <a:ext cx="1021732" cy="70788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832287" y="3328959"/>
                <a:ext cx="3177766"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𝑖</m:t>
                              </m:r>
                            </m:sub>
                          </m:sSub>
                        </m:e>
                      </m:ac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𝛼</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𝛼</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𝛼</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e>
                      </m:nary>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832287" y="3328959"/>
                <a:ext cx="3177766" cy="764505"/>
              </a:xfrm>
              <a:prstGeom prst="rect">
                <a:avLst/>
              </a:prstGeom>
              <a:blipFill>
                <a:blip r:embed="rId7"/>
                <a:stretch>
                  <a:fillRect/>
                </a:stretch>
              </a:blipFill>
            </p:spPr>
            <p:txBody>
              <a:bodyPr/>
              <a:lstStyle/>
              <a:p>
                <a:r>
                  <a:rPr lang="zh-CN" altLang="en-US">
                    <a:noFill/>
                  </a:rPr>
                  <a:t> </a:t>
                </a:r>
              </a:p>
            </p:txBody>
          </p:sp>
        </mc:Fallback>
      </mc:AlternateContent>
      <p:pic>
        <p:nvPicPr>
          <p:cNvPr id="1026" name="Picture 2" descr="https://ars.els-cdn.com/content/image/3-s2.0-B9780128132159000038-f03-23-978012813215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8963" y="1429205"/>
            <a:ext cx="2722725" cy="19334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13"/>
              <p:cNvSpPr txBox="1"/>
              <p:nvPr/>
            </p:nvSpPr>
            <p:spPr>
              <a:xfrm>
                <a:off x="7559644" y="1661568"/>
                <a:ext cx="1021732" cy="9734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sz="4000" b="0" i="1" smtClean="0">
                              <a:latin typeface="Cambria Math" panose="02040503050406030204" pitchFamily="18" charset="0"/>
                            </a:rPr>
                          </m:ctrlPr>
                        </m:groupChrPr>
                        <m:e/>
                      </m:groupCh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559644" y="1661568"/>
                <a:ext cx="1021732" cy="97347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230784" y="3328927"/>
                <a:ext cx="3177766"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𝑃</m:t>
                          </m:r>
                        </m:e>
                      </m:ac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𝑖</m:t>
                                  </m:r>
                                </m:sub>
                              </m:sSub>
                            </m:e>
                          </m:acc>
                          <m:r>
                            <a:rPr lang="en-US" altLang="zh-CN" b="0" i="1" smtClean="0">
                              <a:latin typeface="Cambria Math" panose="02040503050406030204" pitchFamily="18" charset="0"/>
                            </a:rPr>
                            <m:t>𝛿</m:t>
                          </m:r>
                          <m:r>
                            <a:rPr lang="en-US" altLang="zh-CN" b="0" i="1" smtClean="0">
                              <a:latin typeface="Cambria Math" panose="02040503050406030204" pitchFamily="18" charset="0"/>
                            </a:rPr>
                            <m:t>(</m:t>
                          </m:r>
                        </m:e>
                      </m:nary>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8230784" y="3328927"/>
                <a:ext cx="3177766" cy="76456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65450" y="4801899"/>
                <a:ext cx="4364978"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m:rPr>
                              <m:sty m:val="p"/>
                            </m:rPr>
                            <a:rPr lang="en-US" altLang="zh-CN" b="0" i="1" smtClean="0">
                              <a:latin typeface="Cambria Math" panose="02040503050406030204" pitchFamily="18" charset="0"/>
                            </a:rPr>
                            <m:t>int</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𝐸</m:t>
                          </m:r>
                        </m:e>
                      </m:acc>
                      <m:d>
                        <m:dPr>
                          <m:ctrlPr>
                            <a:rPr lang="en-US" altLang="zh-CN" i="1">
                              <a:latin typeface="Cambria Math" panose="02040503050406030204" pitchFamily="18" charset="0"/>
                            </a:rPr>
                          </m:ctrlPr>
                        </m:dPr>
                        <m:e>
                          <m:r>
                            <a:rPr lang="en-US" altLang="zh-CN" i="1">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65450" y="4801899"/>
                <a:ext cx="4364978" cy="402931"/>
              </a:xfrm>
              <a:prstGeom prst="rect">
                <a:avLst/>
              </a:prstGeom>
              <a:blipFill>
                <a:blip r:embed="rId11"/>
                <a:stretch>
                  <a:fillRect t="-10606" r="-1397"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259314" y="4598349"/>
                <a:ext cx="3120706" cy="8100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m:rPr>
                              <m:sty m:val="p"/>
                            </m:rPr>
                            <a:rPr lang="en-US" altLang="zh-CN" b="0" i="1" smtClean="0">
                              <a:latin typeface="Cambria Math" panose="02040503050406030204" pitchFamily="18" charset="0"/>
                            </a:rPr>
                            <m:t>sig</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𝑃</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oMath>
                  </m:oMathPara>
                </a14:m>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8259314" y="4598349"/>
                <a:ext cx="3120706" cy="810030"/>
              </a:xfrm>
              <a:prstGeom prst="rect">
                <a:avLst/>
              </a:prstGeom>
              <a:blipFill>
                <a:blip r:embed="rId12"/>
                <a:stretch>
                  <a:fillRect/>
                </a:stretch>
              </a:blipFill>
            </p:spPr>
            <p:txBody>
              <a:bodyPr/>
              <a:lstStyle/>
              <a:p>
                <a:r>
                  <a:rPr lang="zh-CN" altLang="en-US">
                    <a:noFill/>
                  </a:rPr>
                  <a:t> </a:t>
                </a:r>
              </a:p>
            </p:txBody>
          </p:sp>
        </mc:Fallback>
      </mc:AlternateContent>
      <p:cxnSp>
        <p:nvCxnSpPr>
          <p:cNvPr id="29" name="直接箭头连接符 28"/>
          <p:cNvCxnSpPr>
            <a:stCxn id="15" idx="2"/>
            <a:endCxn id="28" idx="0"/>
          </p:cNvCxnSpPr>
          <p:nvPr/>
        </p:nvCxnSpPr>
        <p:spPr>
          <a:xfrm>
            <a:off x="9819667" y="4093495"/>
            <a:ext cx="0" cy="504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711671" y="4255658"/>
            <a:ext cx="1107996" cy="369332"/>
          </a:xfrm>
          <a:prstGeom prst="rect">
            <a:avLst/>
          </a:prstGeom>
          <a:noFill/>
        </p:spPr>
        <p:txBody>
          <a:bodyPr wrap="none" rtlCol="0">
            <a:spAutoFit/>
          </a:bodyPr>
          <a:lstStyle/>
          <a:p>
            <a:r>
              <a:rPr lang="zh-CN" altLang="en-US" dirty="0" smtClean="0"/>
              <a:t>感应电场</a:t>
            </a:r>
            <a:endParaRPr lang="zh-CN" altLang="en-US" dirty="0"/>
          </a:p>
        </p:txBody>
      </p:sp>
      <p:cxnSp>
        <p:nvCxnSpPr>
          <p:cNvPr id="32" name="肘形连接符 31"/>
          <p:cNvCxnSpPr>
            <a:stCxn id="4" idx="2"/>
            <a:endCxn id="19" idx="1"/>
          </p:cNvCxnSpPr>
          <p:nvPr/>
        </p:nvCxnSpPr>
        <p:spPr>
          <a:xfrm rot="16200000" flipH="1">
            <a:off x="2049397" y="4487311"/>
            <a:ext cx="734631" cy="29747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2"/>
          </p:cNvCxnSpPr>
          <p:nvPr/>
        </p:nvCxnSpPr>
        <p:spPr>
          <a:xfrm>
            <a:off x="6421170" y="4093464"/>
            <a:ext cx="0" cy="6594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440422" y="4255658"/>
            <a:ext cx="1338828" cy="369332"/>
          </a:xfrm>
          <a:prstGeom prst="rect">
            <a:avLst/>
          </a:prstGeom>
          <a:noFill/>
        </p:spPr>
        <p:txBody>
          <a:bodyPr wrap="none" rtlCol="0">
            <a:spAutoFit/>
          </a:bodyPr>
          <a:lstStyle/>
          <a:p>
            <a:r>
              <a:rPr lang="zh-CN" altLang="en-US" dirty="0" smtClean="0"/>
              <a:t>经典电磁波</a:t>
            </a:r>
            <a:endParaRPr lang="zh-CN" altLang="en-US" dirty="0"/>
          </a:p>
        </p:txBody>
      </p:sp>
      <p:sp>
        <p:nvSpPr>
          <p:cNvPr id="37" name="文本框 36"/>
          <p:cNvSpPr txBox="1"/>
          <p:nvPr/>
        </p:nvSpPr>
        <p:spPr>
          <a:xfrm>
            <a:off x="5037696" y="4255658"/>
            <a:ext cx="1338828" cy="369332"/>
          </a:xfrm>
          <a:prstGeom prst="rect">
            <a:avLst/>
          </a:prstGeom>
          <a:noFill/>
        </p:spPr>
        <p:txBody>
          <a:bodyPr wrap="none" rtlCol="0">
            <a:spAutoFit/>
          </a:bodyPr>
          <a:lstStyle/>
          <a:p>
            <a:r>
              <a:rPr lang="zh-CN" altLang="en-US" dirty="0" smtClean="0"/>
              <a:t>体系量子化</a:t>
            </a:r>
            <a:endParaRPr lang="zh-CN" altLang="en-US" dirty="0"/>
          </a:p>
        </p:txBody>
      </p:sp>
      <p:cxnSp>
        <p:nvCxnSpPr>
          <p:cNvPr id="38" name="直接箭头连接符 37"/>
          <p:cNvCxnSpPr>
            <a:stCxn id="19" idx="3"/>
            <a:endCxn id="28" idx="1"/>
          </p:cNvCxnSpPr>
          <p:nvPr/>
        </p:nvCxnSpPr>
        <p:spPr>
          <a:xfrm flipV="1">
            <a:off x="6930428" y="5003364"/>
            <a:ext cx="1328886" cy="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040873" y="4568268"/>
            <a:ext cx="1107996" cy="369332"/>
          </a:xfrm>
          <a:prstGeom prst="rect">
            <a:avLst/>
          </a:prstGeom>
          <a:noFill/>
        </p:spPr>
        <p:txBody>
          <a:bodyPr wrap="none" rtlCol="0">
            <a:spAutoFit/>
          </a:bodyPr>
          <a:lstStyle/>
          <a:p>
            <a:r>
              <a:rPr lang="zh-CN" altLang="en-US" dirty="0" smtClean="0"/>
              <a:t>含时微扰</a:t>
            </a:r>
            <a:endParaRPr lang="zh-CN" altLang="en-US" dirty="0"/>
          </a:p>
        </p:txBody>
      </p:sp>
      <p:pic>
        <p:nvPicPr>
          <p:cNvPr id="6" name="图片 5"/>
          <p:cNvPicPr>
            <a:picLocks noChangeAspect="1"/>
          </p:cNvPicPr>
          <p:nvPr/>
        </p:nvPicPr>
        <p:blipFill>
          <a:blip r:embed="rId13"/>
          <a:stretch>
            <a:fillRect/>
          </a:stretch>
        </p:blipFill>
        <p:spPr>
          <a:xfrm>
            <a:off x="9023202" y="5372881"/>
            <a:ext cx="3221461" cy="1056267"/>
          </a:xfrm>
          <a:prstGeom prst="rect">
            <a:avLst/>
          </a:prstGeom>
        </p:spPr>
      </p:pic>
    </p:spTree>
    <p:extLst>
      <p:ext uri="{BB962C8B-B14F-4D97-AF65-F5344CB8AC3E}">
        <p14:creationId xmlns:p14="http://schemas.microsoft.com/office/powerpoint/2010/main" val="66686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密度矩阵与量子统计</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7" name="文本框 6">
            <a:extLst>
              <a:ext uri="{FF2B5EF4-FFF2-40B4-BE49-F238E27FC236}">
                <a16:creationId xmlns:a16="http://schemas.microsoft.com/office/drawing/2014/main" id="{122492D2-3240-45A6-B35B-A9E32960B4FD}"/>
              </a:ext>
            </a:extLst>
          </p:cNvPr>
          <p:cNvSpPr txBox="1"/>
          <p:nvPr/>
        </p:nvSpPr>
        <p:spPr>
          <a:xfrm>
            <a:off x="838200" y="1156529"/>
            <a:ext cx="1733167"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密度矩阵：</a:t>
            </a:r>
            <a:endParaRPr lang="en-US" altLang="zh-CN" sz="2400" b="0" dirty="0">
              <a:solidFill>
                <a:schemeClr val="tx1"/>
              </a:solidFill>
              <a:latin typeface="Arial" panose="020B0604020202020204" pitchFamily="34" charset="0"/>
              <a:ea typeface="黑体" panose="02010609060101010101" pitchFamily="49" charset="-122"/>
            </a:endParaRPr>
          </a:p>
        </p:txBody>
      </p:sp>
      <p:sp>
        <p:nvSpPr>
          <p:cNvPr id="16" name="文本框 15">
            <a:extLst>
              <a:ext uri="{FF2B5EF4-FFF2-40B4-BE49-F238E27FC236}">
                <a16:creationId xmlns:a16="http://schemas.microsoft.com/office/drawing/2014/main" id="{122492D2-3240-45A6-B35B-A9E32960B4FD}"/>
              </a:ext>
            </a:extLst>
          </p:cNvPr>
          <p:cNvSpPr txBox="1"/>
          <p:nvPr/>
        </p:nvSpPr>
        <p:spPr>
          <a:xfrm>
            <a:off x="838200" y="3814017"/>
            <a:ext cx="7872668"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密度矩阵的时间演化：</a:t>
            </a:r>
            <a:r>
              <a:rPr lang="en-US" altLang="zh-CN" sz="2400" dirty="0" smtClean="0">
                <a:latin typeface="Arial" panose="020B0604020202020204" pitchFamily="34" charset="0"/>
                <a:ea typeface="黑体" panose="02010609060101010101" pitchFamily="49" charset="-122"/>
              </a:rPr>
              <a:t>(</a:t>
            </a:r>
            <a:r>
              <a:rPr lang="en-US" altLang="zh-CN" sz="2400" dirty="0" err="1" smtClean="0">
                <a:latin typeface="Arial" panose="020B0604020202020204" pitchFamily="34" charset="0"/>
                <a:ea typeface="黑体" panose="02010609060101010101" pitchFamily="49" charset="-122"/>
              </a:rPr>
              <a:t>Liouville</a:t>
            </a:r>
            <a:r>
              <a:rPr lang="en-US" altLang="zh-CN" sz="2400" dirty="0" smtClean="0">
                <a:latin typeface="Arial" panose="020B0604020202020204" pitchFamily="34" charset="0"/>
                <a:ea typeface="黑体" panose="02010609060101010101" pitchFamily="49" charset="-122"/>
              </a:rPr>
              <a:t>-von Neumann equation)</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2434595" y="4176099"/>
                <a:ext cx="8284707" cy="22847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𝜓</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e>
                      </m:d>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𝜓</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e>
                      </m:d>
                    </m:oMath>
                  </m:oMathPara>
                </a14:m>
                <a:endParaRPr lang="en-US" altLang="zh-CN" b="0"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𝜌</m:t>
                          </m:r>
                        </m:e>
                      </m:d>
                      <m:r>
                        <a:rPr lang="en-US" altLang="zh-CN" b="0" i="0" smtClean="0">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434595" y="4176099"/>
                <a:ext cx="8284707" cy="228472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434596" y="1242324"/>
                <a:ext cx="8510257" cy="271856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𝜌</m:t>
                      </m:r>
                      <m:r>
                        <a:rPr lang="en-US" altLang="zh-CN"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Ψ</m:t>
                          </m:r>
                        </m:e>
                      </m:d>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Ψ</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𝑐</m:t>
                                  </m:r>
                                </m:e>
                                <m:sub>
                                  <m:r>
                                    <a:rPr lang="en-US" altLang="zh-CN" i="1">
                                      <a:latin typeface="Cambria Math" panose="02040503050406030204" pitchFamily="18" charset="0"/>
                                    </a:rPr>
                                    <m:t>𝑛</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𝑐</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n</m:t>
                                  </m:r>
                                </m:e>
                              </m:d>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m</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𝑛𝑚</m:t>
                                  </m:r>
                                </m:sub>
                              </m:sSub>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rPr>
                                <m:t>pure</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state</m:t>
                              </m:r>
                              <m:r>
                                <a:rPr lang="en-US" altLang="zh-CN" b="0" i="1" smtClean="0">
                                  <a:latin typeface="Cambria Math" panose="02040503050406030204" pitchFamily="18" charset="0"/>
                                </a:rPr>
                                <m:t>        </m:t>
                              </m:r>
                            </m:e>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𝑐</m:t>
                                  </m:r>
                                </m:e>
                                <m:sub>
                                  <m:r>
                                    <a:rPr lang="en-US" altLang="zh-CN" i="1">
                                      <a:latin typeface="Cambria Math" panose="02040503050406030204" pitchFamily="18" charset="0"/>
                                    </a:rPr>
                                    <m:t>𝑛</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𝑐</m:t>
                                  </m:r>
                                </m:e>
                                <m:sub>
                                  <m:r>
                                    <a:rPr lang="en-US" altLang="zh-CN" i="1">
                                      <a:latin typeface="Cambria Math" panose="02040503050406030204" pitchFamily="18" charset="0"/>
                                    </a:rPr>
                                    <m:t>𝑚</m:t>
                                  </m:r>
                                </m:sub>
                                <m:sup>
                                  <m:r>
                                    <a:rPr lang="en-US" altLang="zh-CN" i="1">
                                      <a:latin typeface="Cambria Math" panose="02040503050406030204" pitchFamily="18" charset="0"/>
                                    </a:rPr>
                                    <m:t>∗</m:t>
                                  </m:r>
                                </m:sup>
                              </m:sSubSup>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n</m:t>
                                  </m:r>
                                </m:e>
                              </m:d>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m</m:t>
                                  </m:r>
                                </m:e>
                              </m:d>
                              <m:r>
                                <a:rPr lang="en-US" altLang="zh-CN" b="0" i="1">
                                  <a:latin typeface="Cambria Math" panose="02040503050406030204" pitchFamily="18" charset="0"/>
                                </a:rPr>
                                <m:t>   </m:t>
                              </m:r>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rPr>
                                <m:t>coherent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state</m:t>
                              </m:r>
                              <m:r>
                                <a:rPr lang="en-US" altLang="zh-CN" b="0" i="1" smtClean="0">
                                  <a:latin typeface="Cambria Math" panose="02040503050406030204" pitchFamily="18" charset="0"/>
                                </a:rPr>
                                <m:t> </m:t>
                              </m:r>
                            </m:e>
                          </m:eqArr>
                        </m:e>
                      </m:d>
                    </m:oMath>
                  </m:oMathPara>
                </a14:m>
                <a:endParaRPr lang="en-US" altLang="zh-CN" dirty="0" smtClean="0"/>
              </a:p>
              <a:p>
                <a:pPr>
                  <a:lnSpc>
                    <a:spcPct val="150000"/>
                  </a:lnSpc>
                </a:pPr>
                <a14:m>
                  <m:oMathPara xmlns:m="http://schemas.openxmlformats.org/officeDocument/2006/math">
                    <m:oMathParaPr>
                      <m:jc m:val="left"/>
                    </m:oMathParaPr>
                    <m:oMath xmlns:m="http://schemas.openxmlformats.org/officeDocument/2006/math">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𝜌</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𝜌</m:t>
                              </m:r>
                            </m:e>
                          </m:d>
                        </m:e>
                        <m:sub>
                          <m:r>
                            <a:rPr lang="en-US" altLang="zh-CN" i="1">
                              <a:latin typeface="Cambria Math" panose="02040503050406030204" pitchFamily="18" charset="0"/>
                            </a:rPr>
                            <m:t>𝑡𝑟</m:t>
                          </m:r>
                        </m:sub>
                      </m:sSub>
                      <m:groupChr>
                        <m:groupChrPr>
                          <m:chr m:val="⇒"/>
                          <m:vertJc m:val="bot"/>
                          <m:ctrlPr>
                            <a:rPr lang="en-US" altLang="zh-CN" i="1">
                              <a:latin typeface="Cambria Math" panose="02040503050406030204" pitchFamily="18" charset="0"/>
                            </a:rPr>
                          </m:ctrlPr>
                        </m:groupChrPr>
                        <m:e>
                          <m:r>
                            <m:rPr>
                              <m:brk m:alnAt="2"/>
                            </m:rPr>
                            <a:rPr lang="zh-CN" altLang="en-US" i="1">
                              <a:latin typeface="Cambria Math" panose="02040503050406030204" pitchFamily="18" charset="0"/>
                            </a:rPr>
                            <m:t>经</m:t>
                          </m:r>
                          <m:r>
                            <a:rPr lang="zh-CN" altLang="en-US" i="1">
                              <a:latin typeface="Cambria Math" panose="02040503050406030204" pitchFamily="18" charset="0"/>
                            </a:rPr>
                            <m:t>典极限</m:t>
                          </m:r>
                        </m:e>
                      </m:groupCh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𝑝</m:t>
                                  </m:r>
                                </m:e>
                              </m:d>
                              <m:r>
                                <a:rPr lang="en-US" altLang="zh-CN" i="1">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d>
                        </m:e>
                        <m:sub>
                          <m:r>
                            <a:rPr lang="en-US" altLang="zh-CN" i="1">
                              <a:latin typeface="Cambria Math" panose="02040503050406030204" pitchFamily="18" charset="0"/>
                            </a:rPr>
                            <m:t>𝑒𝑛𝑠</m:t>
                          </m:r>
                        </m:sub>
                      </m:sSub>
                    </m:oMath>
                  </m:oMathPara>
                </a14:m>
                <a:endParaRPr lang="en-US" altLang="zh-CN" dirty="0" smtClean="0"/>
              </a:p>
              <a:p>
                <a:pPr>
                  <a:lnSpc>
                    <a:spcPct val="150000"/>
                  </a:lnSpc>
                </a:pPr>
                <a14:m>
                  <m:oMathPara xmlns:m="http://schemas.openxmlformats.org/officeDocument/2006/math">
                    <m:oMathParaPr>
                      <m:jc m:val="left"/>
                    </m:oMathParaPr>
                    <m:oMath xmlns:m="http://schemas.openxmlformats.org/officeDocument/2006/math">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12</m:t>
                                        </m:r>
                                      </m:sub>
                                    </m:sSub>
                                  </m:e>
                                  <m:e>
                                    <m:r>
                                      <a:rPr lang="en-US" altLang="zh-CN" b="0" i="1" smtClean="0">
                                        <a:latin typeface="Cambria Math" panose="02040503050406030204" pitchFamily="18" charset="0"/>
                                      </a:rPr>
                                      <m:t>0</m:t>
                                    </m:r>
                                  </m:e>
                                </m:mr>
                              </m:m>
                            </m:e>
                          </m:d>
                          <m:d>
                            <m:dPr>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11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12</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22</m:t>
                                        </m:r>
                                      </m:sub>
                                    </m:sSub>
                                  </m:e>
                                </m:mr>
                              </m:m>
                            </m:e>
                          </m:d>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22</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11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𝜇</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12</m:t>
                                        </m:r>
                                      </m:sub>
                                    </m:sSub>
                                  </m:e>
                                </m:mr>
                              </m:m>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12</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12</m:t>
                              </m:r>
                            </m:sub>
                          </m:sSub>
                        </m:e>
                      </m:d>
                    </m:oMath>
                  </m:oMathPara>
                </a14:m>
                <a:endParaRPr lang="en-US" altLang="zh-CN" dirty="0" smtClean="0"/>
              </a:p>
            </p:txBody>
          </p:sp>
        </mc:Choice>
        <mc:Fallback>
          <p:sp>
            <p:nvSpPr>
              <p:cNvPr id="10" name="文本框 9"/>
              <p:cNvSpPr txBox="1">
                <a:spLocks noRot="1" noChangeAspect="1" noMove="1" noResize="1" noEditPoints="1" noAdjustHandles="1" noChangeArrowheads="1" noChangeShapeType="1" noTextEdit="1"/>
              </p:cNvSpPr>
              <p:nvPr/>
            </p:nvSpPr>
            <p:spPr>
              <a:xfrm>
                <a:off x="2434596" y="1242324"/>
                <a:ext cx="8510257" cy="2718565"/>
              </a:xfrm>
              <a:prstGeom prst="rect">
                <a:avLst/>
              </a:prstGeom>
              <a:blipFill>
                <a:blip r:embed="rId3"/>
                <a:stretch>
                  <a:fillRect/>
                </a:stretch>
              </a:blipFill>
            </p:spPr>
            <p:txBody>
              <a:bodyPr/>
              <a:lstStyle/>
              <a:p>
                <a:r>
                  <a:rPr lang="zh-CN" altLang="en-US">
                    <a:noFill/>
                  </a:rPr>
                  <a:t> </a:t>
                </a:r>
              </a:p>
            </p:txBody>
          </p:sp>
        </mc:Fallback>
      </mc:AlternateContent>
      <p:sp>
        <p:nvSpPr>
          <p:cNvPr id="3" name="椭圆 2"/>
          <p:cNvSpPr/>
          <p:nvPr/>
        </p:nvSpPr>
        <p:spPr>
          <a:xfrm>
            <a:off x="8704908" y="3149364"/>
            <a:ext cx="1566250" cy="75494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8003264" y="1943970"/>
                <a:ext cx="3711921" cy="668901"/>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𝑠𝑖𝑔</m:t>
                        </m:r>
                      </m:sub>
                    </m:sSub>
                  </m:oMath>
                </a14:m>
                <a:r>
                  <a:rPr lang="zh-CN" altLang="en-US" dirty="0" smtClean="0"/>
                  <a:t>来源于体系的密度矩阵非对角元，亦说明相干态才可以产生信号</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8003264" y="1943970"/>
                <a:ext cx="3711921" cy="668901"/>
              </a:xfrm>
              <a:prstGeom prst="rect">
                <a:avLst/>
              </a:prstGeom>
              <a:blipFill>
                <a:blip r:embed="rId4"/>
                <a:stretch>
                  <a:fillRect l="-1478" t="-8182" b="-11818"/>
                </a:stretch>
              </a:blipFill>
            </p:spPr>
            <p:txBody>
              <a:bodyPr/>
              <a:lstStyle/>
              <a:p>
                <a:r>
                  <a:rPr lang="zh-CN" altLang="en-US">
                    <a:noFill/>
                  </a:rPr>
                  <a:t> </a:t>
                </a:r>
              </a:p>
            </p:txBody>
          </p:sp>
        </mc:Fallback>
      </mc:AlternateContent>
      <p:cxnSp>
        <p:nvCxnSpPr>
          <p:cNvPr id="12" name="直接箭头连接符 11"/>
          <p:cNvCxnSpPr/>
          <p:nvPr/>
        </p:nvCxnSpPr>
        <p:spPr>
          <a:xfrm flipH="1">
            <a:off x="9488033" y="2611320"/>
            <a:ext cx="371192" cy="481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07802" y="5875905"/>
            <a:ext cx="2091350" cy="61228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704908" y="5997383"/>
            <a:ext cx="3521799" cy="369332"/>
          </a:xfrm>
          <a:prstGeom prst="rect">
            <a:avLst/>
          </a:prstGeom>
          <a:noFill/>
        </p:spPr>
        <p:txBody>
          <a:bodyPr wrap="square" rtlCol="0">
            <a:spAutoFit/>
          </a:bodyPr>
          <a:lstStyle/>
          <a:p>
            <a:r>
              <a:rPr lang="zh-CN" altLang="en-US" dirty="0" smtClean="0"/>
              <a:t>包含</a:t>
            </a:r>
            <a:r>
              <a:rPr lang="en-US" altLang="zh-CN" dirty="0" smtClean="0"/>
              <a:t>population relaxation</a:t>
            </a:r>
            <a:endParaRPr lang="zh-CN" altLang="en-US" dirty="0"/>
          </a:p>
        </p:txBody>
      </p:sp>
      <p:cxnSp>
        <p:nvCxnSpPr>
          <p:cNvPr id="24" name="直接箭头连接符 23"/>
          <p:cNvCxnSpPr>
            <a:stCxn id="22" idx="1"/>
            <a:endCxn id="14" idx="3"/>
          </p:cNvCxnSpPr>
          <p:nvPr/>
        </p:nvCxnSpPr>
        <p:spPr>
          <a:xfrm flipH="1">
            <a:off x="6799152" y="6182049"/>
            <a:ext cx="19057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151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相互作用</a:t>
            </a:r>
            <a:r>
              <a:rPr lang="zh-CN" altLang="en-US" dirty="0">
                <a:latin typeface="Arial" panose="020B0604020202020204" pitchFamily="34" charset="0"/>
              </a:rPr>
              <a:t>图像</a:t>
            </a:r>
            <a:r>
              <a:rPr lang="zh-CN" altLang="en-US" dirty="0" smtClean="0"/>
              <a:t>与含时微扰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7" name="文本框 6">
            <a:extLst>
              <a:ext uri="{FF2B5EF4-FFF2-40B4-BE49-F238E27FC236}">
                <a16:creationId xmlns:a16="http://schemas.microsoft.com/office/drawing/2014/main" id="{122492D2-3240-45A6-B35B-A9E32960B4FD}"/>
              </a:ext>
            </a:extLst>
          </p:cNvPr>
          <p:cNvSpPr txBox="1"/>
          <p:nvPr/>
        </p:nvSpPr>
        <p:spPr>
          <a:xfrm>
            <a:off x="838200" y="1156529"/>
            <a:ext cx="5061001" cy="461665"/>
          </a:xfrm>
          <a:prstGeom prst="rect">
            <a:avLst/>
          </a:prstGeom>
          <a:noFill/>
        </p:spPr>
        <p:txBody>
          <a:bodyPr wrap="none" rtlCol="0">
            <a:spAutoFit/>
          </a:bodyPr>
          <a:lstStyle/>
          <a:p>
            <a:r>
              <a:rPr lang="zh-CN" altLang="en-US" sz="2400" dirty="0" smtClean="0">
                <a:latin typeface="Arial" panose="020B0604020202020204" pitchFamily="34" charset="0"/>
                <a:ea typeface="黑体" panose="02010609060101010101" pitchFamily="49" charset="-122"/>
              </a:rPr>
              <a:t>相互作用图像</a:t>
            </a:r>
            <a:r>
              <a:rPr lang="en-US" altLang="zh-CN" sz="2400" dirty="0" smtClean="0">
                <a:latin typeface="Arial" panose="020B0604020202020204" pitchFamily="34" charset="0"/>
                <a:ea typeface="黑体" panose="02010609060101010101" pitchFamily="49" charset="-122"/>
              </a:rPr>
              <a:t>(interaction picture)</a:t>
            </a:r>
            <a:r>
              <a:rPr lang="zh-CN" altLang="en-US" sz="2400" dirty="0" smtClean="0">
                <a:latin typeface="Arial" panose="020B0604020202020204" pitchFamily="34" charset="0"/>
                <a:ea typeface="黑体" panose="02010609060101010101" pitchFamily="49" charset="-122"/>
              </a:rPr>
              <a:t>：</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3243004" y="1538549"/>
                <a:ext cx="6308402" cy="6190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sup>
                      </m:sSup>
                      <m:d>
                        <m:dPr>
                          <m:begChr m:val="|"/>
                          <m:endChr m:val="⟩"/>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𝜓</m:t>
                          </m:r>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𝑡</m:t>
                              </m:r>
                            </m:e>
                          </m:d>
                        </m:e>
                      </m:d>
                      <m:r>
                        <a:rPr lang="en-US" altLang="zh-CN" b="0" i="0" smtClean="0">
                          <a:solidFill>
                            <a:prstClr val="black"/>
                          </a:solidFill>
                          <a:latin typeface="Cambria Math" panose="02040503050406030204" pitchFamily="18" charset="0"/>
                        </a:rPr>
                        <m:t>, </m:t>
                      </m:r>
                      <m:r>
                        <a:rPr lang="en-US" altLang="zh-CN" b="0" i="1" smtClean="0">
                          <a:solidFill>
                            <a:prstClr val="black"/>
                          </a:solidFill>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243004" y="1538549"/>
                <a:ext cx="6308402" cy="61901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243003" y="2140743"/>
                <a:ext cx="6021817" cy="486993"/>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𝐼</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sup>
                    </m:sSup>
                  </m:oMath>
                </a14:m>
                <a:r>
                  <a:rPr lang="zh-CN" altLang="en-US" dirty="0" smtClean="0"/>
                  <a:t>  （后文中省略下标</a:t>
                </a:r>
                <a14:m>
                  <m:oMath xmlns:m="http://schemas.openxmlformats.org/officeDocument/2006/math">
                    <m:r>
                      <a:rPr lang="en-US" altLang="zh-CN" b="0" i="1" smtClean="0">
                        <a:latin typeface="Cambria Math" panose="02040503050406030204" pitchFamily="18" charset="0"/>
                      </a:rPr>
                      <m:t>𝐼</m:t>
                    </m:r>
                  </m:oMath>
                </a14:m>
                <a:r>
                  <a:rPr lang="zh-CN" altLang="en-US" dirty="0" smtClean="0"/>
                  <a:t>）</a:t>
                </a:r>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243003" y="2140743"/>
                <a:ext cx="6021817" cy="486993"/>
              </a:xfrm>
              <a:prstGeom prst="rect">
                <a:avLst/>
              </a:prstGeom>
              <a:blipFill>
                <a:blip r:embed="rId3"/>
                <a:stretch>
                  <a:fillRect b="-1625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22492D2-3240-45A6-B35B-A9E32960B4FD}"/>
              </a:ext>
            </a:extLst>
          </p:cNvPr>
          <p:cNvSpPr txBox="1"/>
          <p:nvPr/>
        </p:nvSpPr>
        <p:spPr>
          <a:xfrm>
            <a:off x="838200" y="2682319"/>
            <a:ext cx="4185761" cy="461665"/>
          </a:xfrm>
          <a:prstGeom prst="rect">
            <a:avLst/>
          </a:prstGeom>
          <a:noFill/>
        </p:spPr>
        <p:txBody>
          <a:bodyPr wrap="none" rtlCol="0">
            <a:spAutoFit/>
          </a:bodyPr>
          <a:lstStyle/>
          <a:p>
            <a:r>
              <a:rPr lang="zh-CN" altLang="en-US" sz="2400" dirty="0">
                <a:latin typeface="Arial" panose="020B0604020202020204" pitchFamily="34" charset="0"/>
              </a:rPr>
              <a:t>相互作用图像下</a:t>
            </a:r>
            <a:r>
              <a:rPr lang="zh-CN" altLang="en-US" sz="2400" dirty="0" smtClean="0">
                <a:latin typeface="Arial" panose="020B0604020202020204" pitchFamily="34" charset="0"/>
                <a:ea typeface="黑体" panose="02010609060101010101" pitchFamily="49" charset="-122"/>
              </a:rPr>
              <a:t>的含时微扰：</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3243003" y="3152490"/>
                <a:ext cx="3868183" cy="132741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𝐼</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sup>
                        <m:e>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𝑖</m:t>
                                      </m:r>
                                    </m:num>
                                    <m:den>
                                      <m:r>
                                        <a:rPr lang="en-US" altLang="zh-CN" b="0" i="1" smtClean="0">
                                          <a:latin typeface="Cambria Math" panose="02040503050406030204" pitchFamily="18" charset="0"/>
                                          <a:ea typeface="Cambria Math" panose="02040503050406030204" pitchFamily="18" charset="0"/>
                                        </a:rPr>
                                        <m:t>ℏ</m:t>
                                      </m:r>
                                    </m:den>
                                  </m:f>
                                </m:e>
                              </m:d>
                            </m:e>
                            <m:sup>
                              <m:r>
                                <a:rPr lang="en-US" altLang="zh-CN" b="0" i="1" smtClean="0">
                                  <a:latin typeface="Cambria Math" panose="02040503050406030204" pitchFamily="18" charset="0"/>
                                  <a:ea typeface="Cambria Math" panose="02040503050406030204" pitchFamily="18" charset="0"/>
                                </a:rPr>
                                <m:t>𝑛</m:t>
                              </m:r>
                            </m:sup>
                          </m:sSup>
                          <m:nary>
                            <m:naryPr>
                              <m:ctrlPr>
                                <a:rPr lang="en-US" altLang="zh-CN" b="0" i="1" smtClean="0">
                                  <a:latin typeface="Cambria Math" panose="02040503050406030204" pitchFamily="18" charset="0"/>
                                  <a:ea typeface="Cambria Math" panose="02040503050406030204" pitchFamily="18" charset="0"/>
                                </a:rPr>
                              </m:ctrlPr>
                            </m:nary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sub>
                            <m:sup>
                              <m:r>
                                <a:rPr lang="en-US" altLang="zh-CN" b="0" i="1" smtClean="0">
                                  <a:latin typeface="Cambria Math" panose="02040503050406030204" pitchFamily="18" charset="0"/>
                                  <a:ea typeface="Cambria Math" panose="02040503050406030204" pitchFamily="18" charset="0"/>
                                </a:rPr>
                                <m:t>𝑡</m:t>
                              </m:r>
                            </m:sup>
                            <m:e>
                              <m:r>
                                <a:rPr lang="en-US" altLang="zh-CN" b="0" i="1" smtClean="0">
                                  <a:latin typeface="Cambria Math" panose="02040503050406030204" pitchFamily="18" charset="0"/>
                                  <a:ea typeface="Cambria Math" panose="02040503050406030204" pitchFamily="18" charset="0"/>
                                </a:rPr>
                                <m:t>𝑑</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sub>
                              </m:sSub>
                              <m:nary>
                                <m:naryPr>
                                  <m:ctrlPr>
                                    <a:rPr lang="en-US" altLang="zh-CN" b="0" i="1" smtClean="0">
                                      <a:latin typeface="Cambria Math" panose="02040503050406030204" pitchFamily="18" charset="0"/>
                                      <a:ea typeface="Cambria Math" panose="02040503050406030204" pitchFamily="18" charset="0"/>
                                    </a:rPr>
                                  </m:ctrlPr>
                                </m:nary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sub>
                                  </m:sSub>
                                </m:sup>
                                <m:e>
                                  <m:r>
                                    <a:rPr lang="en-US" altLang="zh-CN" b="0" i="1" smtClean="0">
                                      <a:latin typeface="Cambria Math" panose="02040503050406030204" pitchFamily="18" charset="0"/>
                                      <a:ea typeface="Cambria Math" panose="02040503050406030204" pitchFamily="18" charset="0"/>
                                    </a:rPr>
                                    <m:t>𝑑</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𝑊</m:t>
                                              </m:r>
                                            </m:e>
                                          </m:acc>
                                        </m:e>
                                        <m:sub>
                                          <m:r>
                                            <a:rPr lang="en-US" altLang="zh-CN" b="0" i="1" smtClean="0">
                                              <a:latin typeface="Cambria Math" panose="02040503050406030204" pitchFamily="18" charset="0"/>
                                              <a:ea typeface="Cambria Math" panose="02040503050406030204" pitchFamily="18" charset="0"/>
                                            </a:rPr>
                                            <m:t>𝐼</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sub>
                                          </m:sSub>
                                        </m:e>
                                      </m:d>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𝑊</m:t>
                                              </m:r>
                                            </m:e>
                                          </m:acc>
                                        </m:e>
                                        <m:sub>
                                          <m:r>
                                            <a:rPr lang="en-US" altLang="zh-CN" i="1">
                                              <a:latin typeface="Cambria Math" panose="02040503050406030204" pitchFamily="18" charset="0"/>
                                              <a:ea typeface="Cambria Math" panose="02040503050406030204" pitchFamily="18" charset="0"/>
                                            </a:rPr>
                                            <m:t>𝐼</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e>
                                      </m:d>
                                    </m:e>
                                  </m:nary>
                                </m:e>
                              </m:nary>
                            </m:e>
                          </m:nary>
                        </m:e>
                      </m:nary>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𝑊</m:t>
                              </m:r>
                            </m:e>
                          </m:acc>
                        </m:e>
                        <m:sub>
                          <m:r>
                            <a:rPr lang="en-US" altLang="zh-CN" i="1">
                              <a:latin typeface="Cambria Math" panose="02040503050406030204" pitchFamily="18" charset="0"/>
                              <a:ea typeface="Cambria Math" panose="02040503050406030204" pitchFamily="18" charset="0"/>
                            </a:rPr>
                            <m:t>𝐼</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e>
                      </m:d>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𝜓</m:t>
                              </m:r>
                            </m:e>
                            <m:sub>
                              <m:r>
                                <a:rPr lang="en-US" altLang="zh-CN" i="1">
                                  <a:latin typeface="Cambria Math" panose="02040503050406030204" pitchFamily="18" charset="0"/>
                                </a:rPr>
                                <m:t>𝐼</m:t>
                              </m:r>
                            </m:sub>
                          </m:sSub>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0</m:t>
                                  </m:r>
                                </m:sub>
                              </m:sSub>
                            </m:e>
                          </m:d>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243003" y="3152490"/>
                <a:ext cx="3868183" cy="1327415"/>
              </a:xfrm>
              <a:prstGeom prst="rect">
                <a:avLst/>
              </a:prstGeom>
              <a:blipFill>
                <a:blip r:embed="rId4"/>
                <a:stretch>
                  <a:fillRect r="-845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243003" y="4407807"/>
                <a:ext cx="7014574" cy="19874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𝜌</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𝜌</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e>
                              </m:d>
                            </m:sup>
                          </m:s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e>
                      </m:nary>
                    </m:oMath>
                  </m:oMathPara>
                </a14:m>
                <a:endParaRPr lang="en-US" altLang="zh-CN"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𝜌</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e>
                          </m:d>
                        </m:sup>
                      </m:s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nary>
                        <m:naryPr>
                          <m:ctrlPr>
                            <a:rPr lang="en-US" altLang="zh-CN" b="0" i="1" smtClean="0">
                              <a:latin typeface="Cambria Math" panose="02040503050406030204" pitchFamily="18" charset="0"/>
                              <a:ea typeface="Cambria Math" panose="02040503050406030204" pitchFamily="18" charset="0"/>
                            </a:rPr>
                          </m:ctrlPr>
                        </m:nary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sub>
                        <m:sup>
                          <m:r>
                            <a:rPr lang="en-US" altLang="zh-CN" b="0" i="1" smtClean="0">
                              <a:latin typeface="Cambria Math" panose="02040503050406030204" pitchFamily="18" charset="0"/>
                              <a:ea typeface="Cambria Math" panose="02040503050406030204" pitchFamily="18" charset="0"/>
                            </a:rPr>
                            <m:t>𝑡</m:t>
                          </m:r>
                        </m:sup>
                        <m:e>
                          <m:r>
                            <a:rPr lang="en-US" altLang="zh-CN" b="0" i="1" smtClean="0">
                              <a:latin typeface="Cambria Math" panose="02040503050406030204" pitchFamily="18" charset="0"/>
                              <a:ea typeface="Cambria Math" panose="02040503050406030204" pitchFamily="18" charset="0"/>
                            </a:rPr>
                            <m:t>𝑑</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sub>
                          </m:sSub>
                        </m:e>
                      </m:nary>
                      <m:nary>
                        <m:naryPr>
                          <m:ctrlPr>
                            <a:rPr lang="en-US" altLang="zh-CN" b="0" i="1" smtClean="0">
                              <a:latin typeface="Cambria Math" panose="02040503050406030204" pitchFamily="18" charset="0"/>
                              <a:ea typeface="Cambria Math" panose="02040503050406030204" pitchFamily="18" charset="0"/>
                            </a:rPr>
                          </m:ctrlPr>
                        </m:naryPr>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sub>
                          </m:sSub>
                        </m:sup>
                        <m:e>
                          <m:r>
                            <a:rPr lang="en-US" altLang="zh-CN" b="0" i="1" smtClean="0">
                              <a:latin typeface="Cambria Math" panose="02040503050406030204" pitchFamily="18" charset="0"/>
                              <a:ea typeface="Cambria Math" panose="02040503050406030204" pitchFamily="18" charset="0"/>
                            </a:rPr>
                            <m:t>𝑑</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e>
                      </m:nary>
                      <m:r>
                        <a:rPr lang="en-US" altLang="zh-CN" i="1">
                          <a:latin typeface="Cambria Math" panose="02040503050406030204" pitchFamily="18" charset="0"/>
                          <a:ea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0</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nary>
                    </m:oMath>
                  </m:oMathPara>
                </a14:m>
                <a:endParaRPr lang="en-US" altLang="zh-CN"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sup>
                      </m:sSup>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𝑊</m:t>
                                  </m:r>
                                </m:e>
                              </m:acc>
                            </m:e>
                            <m:sub>
                              <m:r>
                                <a:rPr lang="en-US" altLang="zh-CN" i="1">
                                  <a:latin typeface="Cambria Math" panose="02040503050406030204" pitchFamily="18" charset="0"/>
                                  <a:ea typeface="Cambria Math" panose="02040503050406030204" pitchFamily="18" charset="0"/>
                                </a:rPr>
                                <m:t>𝐼</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𝑛</m:t>
                                  </m:r>
                                </m:sub>
                              </m:sSub>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𝑊</m:t>
                                      </m:r>
                                    </m:e>
                                  </m:acc>
                                </m:e>
                                <m:sub>
                                  <m:r>
                                    <a:rPr lang="en-US" altLang="zh-CN" i="1">
                                      <a:latin typeface="Cambria Math" panose="02040503050406030204" pitchFamily="18" charset="0"/>
                                      <a:ea typeface="Cambria Math" panose="02040503050406030204" pitchFamily="18" charset="0"/>
                                    </a:rPr>
                                    <m:t>𝐼</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𝑊</m:t>
                                          </m:r>
                                        </m:e>
                                      </m:acc>
                                    </m:e>
                                    <m:sub>
                                      <m:r>
                                        <a:rPr lang="en-US" altLang="zh-CN" i="1">
                                          <a:latin typeface="Cambria Math" panose="02040503050406030204" pitchFamily="18" charset="0"/>
                                          <a:ea typeface="Cambria Math" panose="02040503050406030204" pitchFamily="18" charset="0"/>
                                        </a:rPr>
                                        <m:t>𝐼</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𝜌</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e>
                                  </m:d>
                                </m:e>
                              </m:d>
                              <m:r>
                                <a:rPr lang="en-US" altLang="zh-CN" i="1">
                                  <a:latin typeface="Cambria Math" panose="02040503050406030204" pitchFamily="18" charset="0"/>
                                  <a:ea typeface="Cambria Math" panose="02040503050406030204" pitchFamily="18" charset="0"/>
                                </a:rPr>
                                <m:t>⋯</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sup>
                      </m:sSup>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243003" y="4407807"/>
                <a:ext cx="7014574" cy="198740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0874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光电场极化的响应函数</a:t>
            </a:r>
            <a:endParaRPr lang="zh-CN" altLang="en-US" dirty="0"/>
          </a:p>
        </p:txBody>
      </p:sp>
      <p:sp>
        <p:nvSpPr>
          <p:cNvPr id="2" name="日期占位符 1"/>
          <p:cNvSpPr>
            <a:spLocks noGrp="1"/>
          </p:cNvSpPr>
          <p:nvPr>
            <p:ph type="dt" sz="half" idx="11"/>
          </p:nvPr>
        </p:nvSpPr>
        <p:spPr/>
        <p:txBody>
          <a:bodyPr/>
          <a:lstStyle/>
          <a:p>
            <a:fld id="{B34A4F2A-C7F0-4A85-A41D-39B6AF76133F}" type="datetime1">
              <a:rPr lang="zh-CN" altLang="en-US" smtClean="0"/>
              <a:t>2020/8/10</a:t>
            </a:fld>
            <a:endParaRPr lang="zh-CN" altLang="en-US"/>
          </a:p>
        </p:txBody>
      </p:sp>
      <p:sp>
        <p:nvSpPr>
          <p:cNvPr id="19" name="文本框 18">
            <a:extLst>
              <a:ext uri="{FF2B5EF4-FFF2-40B4-BE49-F238E27FC236}">
                <a16:creationId xmlns:a16="http://schemas.microsoft.com/office/drawing/2014/main" id="{122492D2-3240-45A6-B35B-A9E32960B4FD}"/>
              </a:ext>
            </a:extLst>
          </p:cNvPr>
          <p:cNvSpPr txBox="1"/>
          <p:nvPr/>
        </p:nvSpPr>
        <p:spPr>
          <a:xfrm>
            <a:off x="1010726" y="1097628"/>
            <a:ext cx="1723549" cy="461665"/>
          </a:xfrm>
          <a:prstGeom prst="rect">
            <a:avLst/>
          </a:prstGeom>
          <a:noFill/>
        </p:spPr>
        <p:txBody>
          <a:bodyPr wrap="none" rtlCol="0">
            <a:spAutoFit/>
          </a:bodyPr>
          <a:lstStyle/>
          <a:p>
            <a:r>
              <a:rPr lang="zh-CN" altLang="en-US" sz="2400" dirty="0">
                <a:latin typeface="Arial" panose="020B0604020202020204" pitchFamily="34" charset="0"/>
                <a:ea typeface="黑体" panose="02010609060101010101" pitchFamily="49" charset="-122"/>
              </a:rPr>
              <a:t>电场</a:t>
            </a:r>
            <a:r>
              <a:rPr lang="zh-CN" altLang="en-US" sz="2400" dirty="0" smtClean="0">
                <a:latin typeface="Arial" panose="020B0604020202020204" pitchFamily="34" charset="0"/>
                <a:ea typeface="黑体" panose="02010609060101010101" pitchFamily="49" charset="-122"/>
              </a:rPr>
              <a:t>极化：</a:t>
            </a:r>
            <a:endParaRPr lang="en-US" altLang="zh-CN" sz="2400" b="0" dirty="0">
              <a:solidFill>
                <a:schemeClr val="tx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文本框 20"/>
              <p:cNvSpPr txBox="1"/>
              <p:nvPr/>
            </p:nvSpPr>
            <p:spPr>
              <a:xfrm>
                <a:off x="3052795" y="1672324"/>
                <a:ext cx="8580908" cy="21362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e>
                        <m:sub>
                          <m:r>
                            <m:rPr>
                              <m:sty m:val="p"/>
                            </m:rPr>
                            <a:rPr lang="en-US" altLang="zh-CN" b="0" i="1" smtClean="0">
                              <a:latin typeface="Cambria Math" panose="02040503050406030204" pitchFamily="18" charset="0"/>
                            </a:rPr>
                            <m:t>tr</m:t>
                          </m:r>
                        </m:sub>
                      </m:sSub>
                    </m:oMath>
                  </m:oMathPara>
                </a14:m>
                <a:endParaRPr lang="en-US" altLang="zh-CN" b="0" dirty="0" smtClean="0"/>
              </a:p>
              <a:p>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𝜌</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𝑖</m:t>
                                  </m:r>
                                </m:num>
                                <m:den>
                                  <m:r>
                                    <a:rPr lang="en-US" altLang="zh-CN" i="1">
                                      <a:latin typeface="Cambria Math" panose="02040503050406030204" pitchFamily="18" charset="0"/>
                                      <a:ea typeface="Cambria Math" panose="02040503050406030204" pitchFamily="18" charset="0"/>
                                    </a:rPr>
                                    <m:t>ℏ</m:t>
                                  </m:r>
                                </m:den>
                              </m:f>
                            </m:e>
                          </m:d>
                        </m:e>
                        <m:sup>
                          <m:r>
                            <a:rPr lang="en-US" altLang="zh-CN" i="1">
                              <a:latin typeface="Cambria Math" panose="02040503050406030204" pitchFamily="18" charset="0"/>
                              <a:ea typeface="Cambria Math" panose="02040503050406030204" pitchFamily="18" charset="0"/>
                            </a:rPr>
                            <m:t>𝑛</m:t>
                          </m:r>
                        </m:sup>
                      </m:sSup>
                      <m:nary>
                        <m:naryPr>
                          <m:ctrlPr>
                            <a:rPr lang="en-US"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ea typeface="Cambria Math" panose="02040503050406030204" pitchFamily="18" charset="0"/>
                            </a:rPr>
                            <m:t>𝑡</m:t>
                          </m:r>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𝑛</m:t>
                              </m:r>
                            </m:sub>
                          </m:sSub>
                          <m:nary>
                            <m:naryPr>
                              <m:ctrlPr>
                                <a:rPr lang="en-US"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m:t>
                              </m:r>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𝑛</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Cambria Math" panose="02040503050406030204" pitchFamily="18" charset="0"/>
                                    </a:rPr>
                                    <m:t>−∞</m:t>
                                  </m:r>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1</m:t>
                                      </m:r>
                                    </m:sub>
                                  </m:sSub>
                                </m:e>
                              </m:nary>
                            </m:e>
                          </m:nary>
                        </m:e>
                      </m:nary>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e>
                      </m:d>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b="0" i="1" smtClean="0">
                                  <a:latin typeface="Cambria Math" panose="02040503050406030204" pitchFamily="18" charset="0"/>
                                </a:rPr>
                                <m:t>1</m:t>
                              </m:r>
                            </m:sub>
                          </m:sSub>
                        </m:e>
                      </m:d>
                    </m:oMath>
                  </m:oMathPara>
                </a14:m>
                <a:endParaRPr lang="en-US" altLang="zh-CN"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𝜏</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e>
                                      </m:d>
                                    </m:e>
                                  </m:d>
                                  <m:r>
                                    <a:rPr lang="en-US" altLang="zh-CN" i="1">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ea typeface="Cambria Math" panose="02040503050406030204" pitchFamily="18" charset="0"/>
                                </a:rPr>
                                <m:t>]</m:t>
                              </m:r>
                            </m:e>
                          </m:d>
                        </m:e>
                        <m:sub>
                          <m:r>
                            <m:rPr>
                              <m:sty m:val="p"/>
                            </m:rPr>
                            <a:rPr lang="en-US" altLang="zh-CN" i="1">
                              <a:latin typeface="Cambria Math" panose="02040503050406030204" pitchFamily="18" charset="0"/>
                            </a:rPr>
                            <m:t>tr</m:t>
                          </m:r>
                        </m:sub>
                      </m:sSub>
                    </m:oMath>
                  </m:oMathPara>
                </a14:m>
                <a:endParaRPr lang="en-US" altLang="zh-CN" dirty="0" smtClean="0"/>
              </a:p>
              <a:p>
                <a14:m>
                  <m:oMath xmlns:m="http://schemas.openxmlformats.org/officeDocument/2006/math">
                    <m:r>
                      <a:rPr lang="en-US" altLang="zh-CN" b="0" i="1" smtClean="0">
                        <a:latin typeface="Cambria Math" panose="02040503050406030204" pitchFamily="18" charset="0"/>
                      </a:rPr>
                      <m:t>=</m:t>
                    </m:r>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𝑖</m:t>
                                </m:r>
                              </m:num>
                              <m:den>
                                <m:r>
                                  <a:rPr lang="en-US" altLang="zh-CN" i="1">
                                    <a:latin typeface="Cambria Math" panose="02040503050406030204" pitchFamily="18" charset="0"/>
                                    <a:ea typeface="Cambria Math" panose="02040503050406030204" pitchFamily="18" charset="0"/>
                                  </a:rPr>
                                  <m:t>ℏ</m:t>
                                </m:r>
                              </m:den>
                            </m:f>
                          </m:e>
                        </m:d>
                      </m:e>
                      <m:sup>
                        <m:r>
                          <a:rPr lang="en-US" altLang="zh-CN" i="1">
                            <a:latin typeface="Cambria Math" panose="02040503050406030204" pitchFamily="18" charset="0"/>
                            <a:ea typeface="Cambria Math" panose="02040503050406030204" pitchFamily="18" charset="0"/>
                          </a:rPr>
                          <m:t>𝑛</m:t>
                        </m:r>
                      </m:sup>
                    </m:sSup>
                    <m:nary>
                      <m:naryPr>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nary>
                          <m:naryPr>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nary>
                              <m:naryPr>
                                <m:ctrlPr>
                                  <a:rPr lang="en-US" altLang="zh-CN" i="1">
                                    <a:latin typeface="Cambria Math" panose="02040503050406030204" pitchFamily="18" charset="0"/>
                                    <a:ea typeface="Cambria Math" panose="02040503050406030204" pitchFamily="18" charset="0"/>
                                  </a:rPr>
                                </m:ctrlPr>
                              </m:naryPr>
                              <m:sub>
                                <m:r>
                                  <a:rPr lang="en-US" altLang="zh-CN"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m:t>
                                </m:r>
                              </m:sup>
                              <m:e>
                                <m:r>
                                  <a:rPr lang="en-US" altLang="zh-CN" i="1">
                                    <a:latin typeface="Cambria Math" panose="02040503050406030204" pitchFamily="18" charset="0"/>
                                    <a:ea typeface="Cambria Math" panose="02040503050406030204" pitchFamily="18" charset="0"/>
                                  </a:rPr>
                                  <m:t>𝑑</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1</m:t>
                                    </m:r>
                                  </m:sub>
                                </m:sSub>
                              </m:e>
                            </m:nary>
                          </m:e>
                        </m:nary>
                      </m:e>
                    </m:nary>
                    <m:r>
                      <a:rPr lang="en-US" altLang="zh-CN" b="0" i="1" smtClean="0">
                        <a:latin typeface="Cambria Math" panose="02040503050406030204" pitchFamily="18" charset="0"/>
                        <a:ea typeface="Cambria Math" panose="02040503050406030204" pitchFamily="18" charset="0"/>
                      </a:rPr>
                      <m:t>𝐸</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e>
                    </m:d>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e>
                    </m:d>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𝑅</m:t>
                        </m:r>
                      </m:e>
                      <m:sup>
                        <m:d>
                          <m:dPr>
                            <m:ctrlPr>
                              <a:rPr lang="en-US" altLang="zh-CN" b="0" i="1" smtClean="0">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𝑛</m:t>
                            </m:r>
                          </m:e>
                        </m:d>
                      </m:sup>
                    </m:sSup>
                    <m:d>
                      <m:dPr>
                        <m:ctrlPr>
                          <a:rPr lang="en-US" altLang="zh-CN"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𝑡</m:t>
                            </m:r>
                          </m:e>
                          <m:sub>
                            <m:r>
                              <a:rPr lang="en-US" altLang="zh-CN" b="0" i="1" smtClean="0">
                                <a:solidFill>
                                  <a:srgbClr val="FF0000"/>
                                </a:solidFill>
                                <a:latin typeface="Cambria Math" panose="02040503050406030204" pitchFamily="18" charset="0"/>
                                <a:ea typeface="Cambria Math" panose="02040503050406030204" pitchFamily="18" charset="0"/>
                              </a:rPr>
                              <m:t>𝑛</m:t>
                            </m:r>
                          </m:sub>
                        </m:sSub>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𝑡</m:t>
                            </m:r>
                          </m:e>
                          <m:sub>
                            <m:r>
                              <a:rPr lang="en-US" altLang="zh-CN" b="0" i="1" smtClean="0">
                                <a:solidFill>
                                  <a:srgbClr val="FF0000"/>
                                </a:solidFill>
                                <a:latin typeface="Cambria Math" panose="02040503050406030204" pitchFamily="18" charset="0"/>
                                <a:ea typeface="Cambria Math" panose="02040503050406030204" pitchFamily="18" charset="0"/>
                              </a:rPr>
                              <m:t>𝑛</m:t>
                            </m:r>
                            <m:r>
                              <a:rPr lang="en-US" altLang="zh-CN" b="0" i="1" smtClean="0">
                                <a:solidFill>
                                  <a:srgbClr val="FF0000"/>
                                </a:solidFill>
                                <a:latin typeface="Cambria Math" panose="02040503050406030204" pitchFamily="18" charset="0"/>
                                <a:ea typeface="Cambria Math" panose="02040503050406030204" pitchFamily="18" charset="0"/>
                              </a:rPr>
                              <m:t>−1</m:t>
                            </m:r>
                          </m:sub>
                        </m:sSub>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r>
                          <a:rPr lang="en-US" altLang="zh-CN" b="0" i="0" smtClean="0">
                            <a:solidFill>
                              <a:srgbClr val="FF0000"/>
                            </a:solidFill>
                            <a:latin typeface="Cambria Math" panose="02040503050406030204" pitchFamily="18" charset="0"/>
                            <a:ea typeface="Cambria Math" panose="02040503050406030204" pitchFamily="18" charset="0"/>
                          </a:rPr>
                          <m:t>,</m:t>
                        </m:r>
                        <m:sSub>
                          <m:sSubPr>
                            <m:ctrlPr>
                              <a:rPr lang="en-US" altLang="zh-CN" b="0" i="1" smtClean="0">
                                <a:solidFill>
                                  <a:srgbClr val="FF0000"/>
                                </a:solidFill>
                                <a:latin typeface="Cambria Math" panose="02040503050406030204" pitchFamily="18" charset="0"/>
                                <a:ea typeface="Cambria Math" panose="02040503050406030204" pitchFamily="18" charset="0"/>
                              </a:rPr>
                            </m:ctrlPr>
                          </m:sSubPr>
                          <m:e>
                            <m:r>
                              <m:rPr>
                                <m:sty m:val="p"/>
                              </m:rPr>
                              <a:rPr lang="en-US" altLang="zh-CN" b="0" i="0" smtClean="0">
                                <a:solidFill>
                                  <a:srgbClr val="FF0000"/>
                                </a:solidFill>
                                <a:latin typeface="Cambria Math" panose="02040503050406030204" pitchFamily="18" charset="0"/>
                                <a:ea typeface="Cambria Math" panose="02040503050406030204" pitchFamily="18" charset="0"/>
                              </a:rPr>
                              <m:t>t</m:t>
                            </m:r>
                          </m:e>
                          <m:sub>
                            <m:r>
                              <a:rPr lang="en-US" altLang="zh-CN" b="0" i="0" smtClean="0">
                                <a:solidFill>
                                  <a:srgbClr val="FF0000"/>
                                </a:solidFill>
                                <a:latin typeface="Cambria Math" panose="02040503050406030204" pitchFamily="18" charset="0"/>
                                <a:ea typeface="Cambria Math" panose="02040503050406030204" pitchFamily="18" charset="0"/>
                              </a:rPr>
                              <m:t>1</m:t>
                            </m:r>
                          </m:sub>
                        </m:sSub>
                      </m:e>
                    </m:d>
                  </m:oMath>
                </a14:m>
                <a:endParaRPr lang="en-US" altLang="zh-CN" dirty="0" smtClean="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3052795" y="1672324"/>
                <a:ext cx="8580908" cy="213622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952290" y="4405255"/>
                <a:ext cx="6381508" cy="905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1</m:t>
                                      </m:r>
                                    </m:sub>
                                  </m:sSub>
                                </m:e>
                              </m:d>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e>
                                  </m:d>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3</m:t>
                              </m:r>
                            </m:e>
                          </m:d>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m:t>
                                          </m:r>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e>
                                          </m:d>
                                        </m:e>
                                      </m:d>
                                    </m:e>
                                  </m:d>
                                </m:e>
                              </m:d>
                            </m:e>
                          </m:d>
                        </m:e>
                        <m:sub>
                          <m:r>
                            <m:rPr>
                              <m:sty m:val="p"/>
                            </m:rPr>
                            <a:rPr lang="en-US" altLang="zh-CN" i="1">
                              <a:latin typeface="Cambria Math" panose="02040503050406030204" pitchFamily="18" charset="0"/>
                            </a:rPr>
                            <m:t>tr</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952290" y="4405255"/>
                <a:ext cx="6381508" cy="905312"/>
              </a:xfrm>
              <a:prstGeom prst="rect">
                <a:avLst/>
              </a:prstGeom>
              <a:blipFill>
                <a:blip r:embed="rId3"/>
                <a:stretch>
                  <a:fillRect/>
                </a:stretch>
              </a:blipFill>
            </p:spPr>
            <p:txBody>
              <a:bodyPr/>
              <a:lstStyle/>
              <a:p>
                <a:r>
                  <a:rPr lang="zh-CN" altLang="en-US">
                    <a:noFill/>
                  </a:rPr>
                  <a:t> </a:t>
                </a:r>
              </a:p>
            </p:txBody>
          </p:sp>
        </mc:Fallback>
      </mc:AlternateContent>
      <p:sp>
        <p:nvSpPr>
          <p:cNvPr id="24" name="文本框 23"/>
          <p:cNvSpPr txBox="1"/>
          <p:nvPr/>
        </p:nvSpPr>
        <p:spPr>
          <a:xfrm>
            <a:off x="1687784" y="1671410"/>
            <a:ext cx="1408882" cy="369332"/>
          </a:xfrm>
          <a:prstGeom prst="rect">
            <a:avLst/>
          </a:prstGeom>
          <a:noFill/>
        </p:spPr>
        <p:txBody>
          <a:bodyPr wrap="square" rtlCol="0">
            <a:spAutoFit/>
          </a:bodyPr>
          <a:lstStyle/>
          <a:p>
            <a:r>
              <a:rPr lang="zh-CN" altLang="en-US" dirty="0" smtClean="0"/>
              <a:t>极化算符：</a:t>
            </a:r>
            <a:endParaRPr lang="zh-CN" altLang="en-US" dirty="0"/>
          </a:p>
        </p:txBody>
      </p:sp>
      <p:sp>
        <p:nvSpPr>
          <p:cNvPr id="15" name="文本框 14">
            <a:extLst>
              <a:ext uri="{FF2B5EF4-FFF2-40B4-BE49-F238E27FC236}">
                <a16:creationId xmlns:a16="http://schemas.microsoft.com/office/drawing/2014/main" id="{122492D2-3240-45A6-B35B-A9E32960B4FD}"/>
              </a:ext>
            </a:extLst>
          </p:cNvPr>
          <p:cNvSpPr txBox="1"/>
          <p:nvPr/>
        </p:nvSpPr>
        <p:spPr>
          <a:xfrm>
            <a:off x="1010726" y="3990161"/>
            <a:ext cx="4137671" cy="461665"/>
          </a:xfrm>
          <a:prstGeom prst="rect">
            <a:avLst/>
          </a:prstGeom>
          <a:noFill/>
        </p:spPr>
        <p:txBody>
          <a:bodyPr wrap="none" rtlCol="0">
            <a:spAutoFit/>
          </a:bodyPr>
          <a:lstStyle/>
          <a:p>
            <a:r>
              <a:rPr lang="zh-CN" altLang="en-US" sz="2400" dirty="0"/>
              <a:t>响应函数</a:t>
            </a:r>
            <a:r>
              <a:rPr lang="en-US" altLang="zh-CN" sz="2400" dirty="0"/>
              <a:t>(response function</a:t>
            </a:r>
            <a:r>
              <a:rPr lang="en-US" altLang="zh-CN" sz="2400" dirty="0" smtClean="0"/>
              <a:t>):</a:t>
            </a:r>
            <a:endParaRPr lang="en-US" altLang="zh-CN" sz="2400" dirty="0"/>
          </a:p>
        </p:txBody>
      </p:sp>
      <p:pic>
        <p:nvPicPr>
          <p:cNvPr id="10" name="图片 9"/>
          <p:cNvPicPr>
            <a:picLocks noChangeAspect="1"/>
          </p:cNvPicPr>
          <p:nvPr/>
        </p:nvPicPr>
        <p:blipFill>
          <a:blip r:embed="rId4"/>
          <a:stretch>
            <a:fillRect/>
          </a:stretch>
        </p:blipFill>
        <p:spPr>
          <a:xfrm>
            <a:off x="6689725" y="5274524"/>
            <a:ext cx="5071051" cy="1074931"/>
          </a:xfrm>
          <a:prstGeom prst="rect">
            <a:avLst/>
          </a:prstGeom>
        </p:spPr>
      </p:pic>
    </p:spTree>
    <p:extLst>
      <p:ext uri="{BB962C8B-B14F-4D97-AF65-F5344CB8AC3E}">
        <p14:creationId xmlns:p14="http://schemas.microsoft.com/office/powerpoint/2010/main" val="826393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zh-CN" altLang="en-US" dirty="0" smtClean="0"/>
              <a:t>三阶非线性响应</a:t>
            </a:r>
            <a:endParaRPr lang="zh-CN" altLang="en-US" dirty="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mc:AlternateContent xmlns:mc="http://schemas.openxmlformats.org/markup-compatibility/2006" xmlns:a14="http://schemas.microsoft.com/office/drawing/2010/main">
        <mc:Choice Requires="a14">
          <p:sp>
            <p:nvSpPr>
              <p:cNvPr id="23" name="文本框 22"/>
              <p:cNvSpPr txBox="1"/>
              <p:nvPr/>
            </p:nvSpPr>
            <p:spPr>
              <a:xfrm>
                <a:off x="4216068" y="1796301"/>
                <a:ext cx="5335338" cy="4049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𝜌</m:t>
                          </m:r>
                        </m:e>
                      </m:d>
                      <m:r>
                        <a:rPr lang="en-US" altLang="zh-CN" b="0" i="1" smtClean="0">
                          <a:latin typeface="Cambria Math" panose="02040503050406030204" pitchFamily="18" charset="0"/>
                        </a:rPr>
                        <m:t>=</m:t>
                      </m:r>
                      <m:r>
                        <m:rPr>
                          <m:sty m:val="p"/>
                        </m:rPr>
                        <a:rPr lang="en-US" altLang="zh-CN" i="1">
                          <a:latin typeface="Cambria Math" panose="02040503050406030204" pitchFamily="18" charset="0"/>
                        </a:rPr>
                        <m:t>Tr</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𝜌</m:t>
                              </m:r>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𝜌𝜇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e>
                      </m:d>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4216068" y="1796301"/>
                <a:ext cx="5335338" cy="404983"/>
              </a:xfrm>
              <a:prstGeom prst="rect">
                <a:avLst/>
              </a:prstGeom>
              <a:blipFill>
                <a:blip r:embed="rId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3637002" y="2202182"/>
                <a:ext cx="4701813" cy="5084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ℏ</m:t>
                              </m:r>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sup>
                      </m:sSup>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𝑖</m:t>
                              </m:r>
                            </m:num>
                            <m:den>
                              <m:r>
                                <a:rPr lang="en-US" altLang="zh-CN" i="1">
                                  <a:latin typeface="Cambria Math" panose="02040503050406030204" pitchFamily="18" charset="0"/>
                                </a:rPr>
                                <m:t>ℏ</m:t>
                              </m:r>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𝐻</m:t>
                                  </m:r>
                                </m:e>
                              </m:acc>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7002" y="2202182"/>
                <a:ext cx="4701813" cy="508409"/>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3262432" cy="461665"/>
          </a:xfrm>
          <a:prstGeom prst="rect">
            <a:avLst/>
          </a:prstGeom>
          <a:noFill/>
        </p:spPr>
        <p:txBody>
          <a:bodyPr wrap="none" rtlCol="0">
            <a:spAutoFit/>
          </a:bodyPr>
          <a:lstStyle/>
          <a:p>
            <a:r>
              <a:rPr lang="zh-CN" altLang="en-US" sz="2400" dirty="0" smtClean="0">
                <a:latin typeface="Arial" panose="020B0604020202020204" pitchFamily="34" charset="0"/>
              </a:rPr>
              <a:t>全量子</a:t>
            </a:r>
            <a:r>
              <a:rPr lang="zh-CN" altLang="en-US" sz="2400" dirty="0" smtClean="0">
                <a:latin typeface="Arial" panose="020B0604020202020204" pitchFamily="34" charset="0"/>
                <a:ea typeface="黑体" panose="02010609060101010101" pitchFamily="49" charset="-122"/>
              </a:rPr>
              <a:t>三阶响应函数：</a:t>
            </a:r>
            <a:endParaRPr lang="en-US" altLang="zh-CN" sz="2400" dirty="0" smtClean="0">
              <a:latin typeface="Arial" panose="020B0604020202020204" pitchFamily="34"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3156814" y="4160508"/>
                <a:ext cx="5662188"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𝜇𝜌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e>
                        <m:sub>
                          <m:r>
                            <m:rPr>
                              <m:sty m:val="p"/>
                            </m:rPr>
                            <a:rPr lang="en-US" altLang="zh-CN" b="0" i="1" smtClean="0">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smtClean="0">
                                  <a:latin typeface="Cambria Math" panose="02040503050406030204" pitchFamily="18" charset="0"/>
                                </a:rPr>
                                <m:t>𝜇𝜇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𝜇𝜇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4</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𝜇𝜌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m:rPr>
                              <m:sty m:val="p"/>
                            </m:rPr>
                            <a:rPr lang="en-US" altLang="zh-CN" i="1">
                              <a:latin typeface="Cambria Math" panose="02040503050406030204" pitchFamily="18" charset="0"/>
                            </a:rPr>
                            <m:t>Tr</m:t>
                          </m:r>
                        </m:sub>
                      </m:sSub>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3156814" y="4160508"/>
                <a:ext cx="5662188" cy="1200329"/>
              </a:xfrm>
              <a:prstGeom prst="rect">
                <a:avLst/>
              </a:prstGeom>
              <a:blipFill>
                <a:blip r:embed="rId4"/>
                <a:stretch>
                  <a:fillRect b="-2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023519" y="2796775"/>
                <a:ext cx="5928779" cy="1387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𝑅</m:t>
                          </m:r>
                        </m:e>
                        <m:sup>
                          <m:d>
                            <m:dPr>
                              <m:ctrlPr>
                                <a:rPr lang="en-US" altLang="zh-CN" i="1">
                                  <a:latin typeface="Cambria Math" panose="02040503050406030204" pitchFamily="18" charset="0"/>
                                </a:rPr>
                              </m:ctrlPr>
                            </m:dPr>
                            <m:e>
                              <m:r>
                                <a:rPr lang="en-US" altLang="zh-CN" i="1">
                                  <a:latin typeface="Cambria Math" panose="02040503050406030204" pitchFamily="18" charset="0"/>
                                </a:rPr>
                                <m:t>3</m:t>
                              </m:r>
                            </m:e>
                          </m:d>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d>
                                        <m:dPr>
                                          <m:begChr m:val="["/>
                                          <m:endChr m:val="]"/>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m:t>
                                          </m:r>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d>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R</m:t>
                              </m:r>
                            </m:e>
                            <m:sub>
                              <m:r>
                                <a:rPr lang="en-US" altLang="zh-CN" i="1" smtClean="0">
                                  <a:latin typeface="Cambria Math" panose="02040503050406030204" pitchFamily="18" charset="0"/>
                                </a:rPr>
                                <m:t>𝛼</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e>
                      </m:nary>
                      <m:sSubSup>
                        <m:sSubSupPr>
                          <m:ctrlPr>
                            <a:rPr lang="en-US" altLang="zh-CN" b="0" i="1" smtClean="0">
                              <a:latin typeface="Cambria Math" panose="02040503050406030204" pitchFamily="18" charset="0"/>
                            </a:rPr>
                          </m:ctrlPr>
                        </m:sSubSupPr>
                        <m:e>
                          <m:r>
                            <m:rPr>
                              <m:sty m:val="p"/>
                            </m:rPr>
                            <a:rPr lang="en-US" altLang="zh-CN" i="1">
                              <a:latin typeface="Cambria Math" panose="02040503050406030204" pitchFamily="18" charset="0"/>
                            </a:rPr>
                            <m:t>R</m:t>
                          </m:r>
                        </m:e>
                        <m:sub>
                          <m:r>
                            <a:rPr lang="en-US" altLang="zh-CN" i="1">
                              <a:latin typeface="Cambria Math" panose="02040503050406030204" pitchFamily="18" charset="0"/>
                            </a:rPr>
                            <m:t>𝛼</m:t>
                          </m:r>
                        </m:sub>
                        <m:sup>
                          <m:r>
                            <a:rPr lang="en-US" altLang="zh-CN" b="0" i="1" smtClean="0">
                              <a:latin typeface="Cambria Math" panose="02040503050406030204" pitchFamily="18" charset="0"/>
                            </a:rPr>
                            <m:t>∗</m:t>
                          </m:r>
                        </m:sup>
                      </m:sSub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3023519" y="2796775"/>
                <a:ext cx="5928779" cy="1387367"/>
              </a:xfrm>
              <a:prstGeom prst="rect">
                <a:avLst/>
              </a:prstGeom>
              <a:blipFill>
                <a:blip r:embed="rId5"/>
                <a:stretch>
                  <a:fillRect/>
                </a:stretch>
              </a:blipFill>
            </p:spPr>
            <p:txBody>
              <a:bodyPr/>
              <a:lstStyle/>
              <a:p>
                <a:r>
                  <a:rPr lang="zh-CN" altLang="en-US">
                    <a:noFill/>
                  </a:rPr>
                  <a:t> </a:t>
                </a:r>
              </a:p>
            </p:txBody>
          </p:sp>
        </mc:Fallback>
      </mc:AlternateContent>
      <p:sp>
        <p:nvSpPr>
          <p:cNvPr id="29" name="文本框 28"/>
          <p:cNvSpPr txBox="1"/>
          <p:nvPr/>
        </p:nvSpPr>
        <p:spPr>
          <a:xfrm>
            <a:off x="959667" y="1796301"/>
            <a:ext cx="3041965" cy="369332"/>
          </a:xfrm>
          <a:prstGeom prst="rect">
            <a:avLst/>
          </a:prstGeom>
          <a:noFill/>
        </p:spPr>
        <p:txBody>
          <a:bodyPr wrap="square" rtlCol="0">
            <a:spAutoFit/>
          </a:bodyPr>
          <a:lstStyle/>
          <a:p>
            <a:r>
              <a:rPr lang="zh-CN" altLang="en-US" dirty="0" smtClean="0"/>
              <a:t>交换反对称与轮换对称：</a:t>
            </a:r>
            <a:endParaRPr lang="zh-CN" altLang="en-US" dirty="0"/>
          </a:p>
        </p:txBody>
      </p:sp>
      <p:sp>
        <p:nvSpPr>
          <p:cNvPr id="30" name="文本框 29"/>
          <p:cNvSpPr txBox="1"/>
          <p:nvPr/>
        </p:nvSpPr>
        <p:spPr>
          <a:xfrm>
            <a:off x="959667" y="2271720"/>
            <a:ext cx="2613521" cy="369332"/>
          </a:xfrm>
          <a:prstGeom prst="rect">
            <a:avLst/>
          </a:prstGeom>
          <a:noFill/>
        </p:spPr>
        <p:txBody>
          <a:bodyPr wrap="square" rtlCol="0">
            <a:spAutoFit/>
          </a:bodyPr>
          <a:lstStyle/>
          <a:p>
            <a:r>
              <a:rPr lang="zh-CN" altLang="en-US" dirty="0" smtClean="0"/>
              <a:t>相互作用表象下偶极矩：</a:t>
            </a:r>
            <a:endParaRPr lang="zh-CN" altLang="en-US" dirty="0"/>
          </a:p>
        </p:txBody>
      </p:sp>
      <p:sp>
        <p:nvSpPr>
          <p:cNvPr id="31" name="文本框 30"/>
          <p:cNvSpPr txBox="1"/>
          <p:nvPr/>
        </p:nvSpPr>
        <p:spPr>
          <a:xfrm>
            <a:off x="959667" y="2796775"/>
            <a:ext cx="1903535" cy="369332"/>
          </a:xfrm>
          <a:prstGeom prst="rect">
            <a:avLst/>
          </a:prstGeom>
          <a:noFill/>
        </p:spPr>
        <p:txBody>
          <a:bodyPr wrap="square" rtlCol="0">
            <a:spAutoFit/>
          </a:bodyPr>
          <a:lstStyle/>
          <a:p>
            <a:r>
              <a:rPr lang="zh-CN" altLang="en-US" dirty="0" smtClean="0"/>
              <a:t>总三阶响应函数：</a:t>
            </a:r>
            <a:endParaRPr lang="zh-CN" altLang="en-US" dirty="0"/>
          </a:p>
        </p:txBody>
      </p:sp>
    </p:spTree>
    <p:extLst>
      <p:ext uri="{BB962C8B-B14F-4D97-AF65-F5344CB8AC3E}">
        <p14:creationId xmlns:p14="http://schemas.microsoft.com/office/powerpoint/2010/main" val="2128939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2927178" y="408866"/>
            <a:ext cx="6337643" cy="607134"/>
          </a:xfrm>
        </p:spPr>
        <p:txBody>
          <a:bodyPr>
            <a:normAutofit/>
          </a:bodyPr>
          <a:lstStyle/>
          <a:p>
            <a:pPr>
              <a:buNone/>
            </a:pPr>
            <a:r>
              <a:rPr lang="en-US" altLang="zh-CN" dirty="0" smtClean="0"/>
              <a:t>Double sided Feynman diagrams</a:t>
            </a:r>
            <a:endParaRPr lang="zh-CN" altLang="en-US" dirty="0"/>
          </a:p>
        </p:txBody>
      </p:sp>
      <p:sp>
        <p:nvSpPr>
          <p:cNvPr id="20" name="日期占位符 19"/>
          <p:cNvSpPr>
            <a:spLocks noGrp="1"/>
          </p:cNvSpPr>
          <p:nvPr>
            <p:ph type="dt" sz="half" idx="11"/>
          </p:nvPr>
        </p:nvSpPr>
        <p:spPr/>
        <p:txBody>
          <a:bodyPr/>
          <a:lstStyle/>
          <a:p>
            <a:fld id="{A567DBE5-4BA9-436A-B019-4896053EB5E6}" type="datetime1">
              <a:rPr lang="zh-CN" altLang="en-US" smtClean="0"/>
              <a:t>2020/8/10</a:t>
            </a:fld>
            <a:endParaRPr lang="zh-CN" altLang="en-US"/>
          </a:p>
        </p:txBody>
      </p:sp>
      <p:sp>
        <p:nvSpPr>
          <p:cNvPr id="25" name="文本框 24">
            <a:extLst>
              <a:ext uri="{FF2B5EF4-FFF2-40B4-BE49-F238E27FC236}">
                <a16:creationId xmlns:a16="http://schemas.microsoft.com/office/drawing/2014/main" id="{122492D2-3240-45A6-B35B-A9E32960B4FD}"/>
              </a:ext>
            </a:extLst>
          </p:cNvPr>
          <p:cNvSpPr txBox="1"/>
          <p:nvPr/>
        </p:nvSpPr>
        <p:spPr>
          <a:xfrm>
            <a:off x="506677" y="1266617"/>
            <a:ext cx="4493538" cy="461665"/>
          </a:xfrm>
          <a:prstGeom prst="rect">
            <a:avLst/>
          </a:prstGeom>
          <a:noFill/>
        </p:spPr>
        <p:txBody>
          <a:bodyPr wrap="none" rtlCol="0">
            <a:spAutoFit/>
          </a:bodyPr>
          <a:lstStyle/>
          <a:p>
            <a:r>
              <a:rPr lang="zh-CN" altLang="en-US" sz="2400" dirty="0" smtClean="0">
                <a:latin typeface="Arial" panose="020B0604020202020204" pitchFamily="34" charset="0"/>
              </a:rPr>
              <a:t>全量子</a:t>
            </a:r>
            <a:r>
              <a:rPr lang="zh-CN" altLang="en-US" sz="2400" dirty="0" smtClean="0">
                <a:latin typeface="Arial" panose="020B0604020202020204" pitchFamily="34" charset="0"/>
                <a:ea typeface="黑体" panose="02010609060101010101" pitchFamily="49" charset="-122"/>
              </a:rPr>
              <a:t>三阶</a:t>
            </a:r>
            <a:r>
              <a:rPr lang="zh-CN" altLang="en-US" sz="2400" dirty="0" smtClean="0">
                <a:latin typeface="Arial" panose="020B0604020202020204" pitchFamily="34" charset="0"/>
                <a:ea typeface="黑体" panose="02010609060101010101" pitchFamily="49" charset="-122"/>
              </a:rPr>
              <a:t>响应函数反应路径：</a:t>
            </a:r>
            <a:endParaRPr lang="en-US" altLang="zh-CN" sz="2400" dirty="0" smtClean="0">
              <a:latin typeface="Arial" panose="020B0604020202020204" pitchFamily="34"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2319286" y="1692070"/>
                <a:ext cx="7426686"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e>
                          </m:d>
                        </m:e>
                        <m:sub>
                          <m:r>
                            <m:rPr>
                              <m:sty m:val="p"/>
                            </m:rPr>
                            <a:rPr lang="en-US" altLang="zh-CN" b="0" i="1" smtClean="0">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4</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e>
                          </m:d>
                        </m:e>
                        <m:sub>
                          <m:r>
                            <m:rPr>
                              <m:sty m:val="p"/>
                            </m:rPr>
                            <a:rPr lang="en-US" altLang="zh-CN" i="1">
                              <a:latin typeface="Cambria Math" panose="02040503050406030204" pitchFamily="18" charset="0"/>
                            </a:rPr>
                            <m:t>Tr</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5</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r>
                                <a:rPr lang="en-US" altLang="zh-CN" i="1">
                                  <a:latin typeface="Cambria Math" panose="02040503050406030204" pitchFamily="18" charset="0"/>
                                </a:rPr>
                                <m:t>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r>
                                <a:rPr lang="en-US" altLang="zh-CN" i="1">
                                  <a:latin typeface="Cambria Math" panose="02040503050406030204" pitchFamily="18" charset="0"/>
                                </a:rPr>
                                <m:t>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i="1">
                                  <a:latin typeface="Cambria Math" panose="02040503050406030204" pitchFamily="18" charset="0"/>
                                </a:rPr>
                                <m:t>𝜌</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e>
                          </m:d>
                        </m:e>
                        <m:sub>
                          <m:r>
                            <m:rPr>
                              <m:sty m:val="p"/>
                            </m:rPr>
                            <a:rPr lang="en-US" altLang="zh-CN" i="1">
                              <a:latin typeface="Cambria Math" panose="02040503050406030204" pitchFamily="18" charset="0"/>
                            </a:rPr>
                            <m:t>Tr</m:t>
                          </m:r>
                        </m:sub>
                      </m:sSub>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2319286" y="1692070"/>
                <a:ext cx="7426686" cy="1200329"/>
              </a:xfrm>
              <a:prstGeom prst="rect">
                <a:avLst/>
              </a:prstGeom>
              <a:blipFill>
                <a:blip r:embed="rId2"/>
                <a:stretch>
                  <a:fillRect b="-2041"/>
                </a:stretch>
              </a:blipFill>
            </p:spPr>
            <p:txBody>
              <a:bodyPr/>
              <a:lstStyle/>
              <a:p>
                <a:r>
                  <a:rPr lang="zh-CN" altLang="en-US">
                    <a:noFill/>
                  </a:rPr>
                  <a:t> </a:t>
                </a:r>
              </a:p>
            </p:txBody>
          </p:sp>
        </mc:Fallback>
      </mc:AlternateContent>
      <p:grpSp>
        <p:nvGrpSpPr>
          <p:cNvPr id="13" name="组合 12"/>
          <p:cNvGrpSpPr/>
          <p:nvPr/>
        </p:nvGrpSpPr>
        <p:grpSpPr>
          <a:xfrm>
            <a:off x="7162219" y="3307139"/>
            <a:ext cx="5337793" cy="2995155"/>
            <a:chOff x="7608664" y="3850120"/>
            <a:chExt cx="4983988" cy="2696989"/>
          </a:xfrm>
        </p:grpSpPr>
        <p:pic>
          <p:nvPicPr>
            <p:cNvPr id="14" name="图片 13"/>
            <p:cNvPicPr>
              <a:picLocks noChangeAspect="1"/>
            </p:cNvPicPr>
            <p:nvPr/>
          </p:nvPicPr>
          <p:blipFill>
            <a:blip r:embed="rId3"/>
            <a:stretch>
              <a:fillRect/>
            </a:stretch>
          </p:blipFill>
          <p:spPr>
            <a:xfrm>
              <a:off x="7608664" y="3850120"/>
              <a:ext cx="3652256" cy="2508986"/>
            </a:xfrm>
            <a:prstGeom prst="rect">
              <a:avLst/>
            </a:prstGeom>
          </p:spPr>
        </p:pic>
        <p:sp>
          <p:nvSpPr>
            <p:cNvPr id="15" name="文本框 14"/>
            <p:cNvSpPr txBox="1"/>
            <p:nvPr/>
          </p:nvSpPr>
          <p:spPr>
            <a:xfrm>
              <a:off x="7952967" y="6239332"/>
              <a:ext cx="2963650" cy="307777"/>
            </a:xfrm>
            <a:prstGeom prst="rect">
              <a:avLst/>
            </a:prstGeom>
            <a:noFill/>
          </p:spPr>
          <p:txBody>
            <a:bodyPr wrap="square" rtlCol="0">
              <a:spAutoFit/>
            </a:bodyPr>
            <a:lstStyle/>
            <a:p>
              <a:r>
                <a:rPr lang="en-US" altLang="zh-CN" sz="1400" dirty="0"/>
                <a:t>Double-sided </a:t>
              </a:r>
              <a:r>
                <a:rPr lang="en-US" altLang="zh-CN" sz="1400" dirty="0" smtClean="0"/>
                <a:t>Feynman diagrams</a:t>
              </a:r>
              <a:endParaRPr lang="zh-CN" altLang="en-US" sz="1400" dirty="0"/>
            </a:p>
          </p:txBody>
        </p:sp>
        <p:cxnSp>
          <p:nvCxnSpPr>
            <p:cNvPr id="16" name="直接连接符 15"/>
            <p:cNvCxnSpPr>
              <a:stCxn id="14" idx="1"/>
              <a:endCxn id="14" idx="3"/>
            </p:cNvCxnSpPr>
            <p:nvPr/>
          </p:nvCxnSpPr>
          <p:spPr>
            <a:xfrm>
              <a:off x="7608664" y="5104613"/>
              <a:ext cx="3652256"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852038" y="4208014"/>
              <a:ext cx="1330860" cy="307777"/>
            </a:xfrm>
            <a:prstGeom prst="rect">
              <a:avLst/>
            </a:prstGeom>
            <a:noFill/>
          </p:spPr>
          <p:txBody>
            <a:bodyPr wrap="square" rtlCol="0">
              <a:spAutoFit/>
            </a:bodyPr>
            <a:lstStyle/>
            <a:p>
              <a:r>
                <a:rPr lang="en-US" altLang="zh-CN" sz="1400" dirty="0" err="1" smtClean="0"/>
                <a:t>rephasing</a:t>
              </a:r>
              <a:endParaRPr lang="zh-CN" altLang="en-US" sz="1400" dirty="0"/>
            </a:p>
          </p:txBody>
        </p:sp>
        <p:sp>
          <p:nvSpPr>
            <p:cNvPr id="18" name="文本框 17"/>
            <p:cNvSpPr txBox="1"/>
            <p:nvPr/>
          </p:nvSpPr>
          <p:spPr>
            <a:xfrm>
              <a:off x="10851166" y="5342732"/>
              <a:ext cx="1741486" cy="307777"/>
            </a:xfrm>
            <a:prstGeom prst="rect">
              <a:avLst/>
            </a:prstGeom>
            <a:noFill/>
          </p:spPr>
          <p:txBody>
            <a:bodyPr wrap="square" rtlCol="0">
              <a:spAutoFit/>
            </a:bodyPr>
            <a:lstStyle/>
            <a:p>
              <a:r>
                <a:rPr lang="en-US" altLang="zh-CN" sz="1400" dirty="0" smtClean="0"/>
                <a:t>Non-</a:t>
              </a:r>
              <a:r>
                <a:rPr lang="en-US" altLang="zh-CN" sz="1400" dirty="0" err="1" smtClean="0"/>
                <a:t>rephasing</a:t>
              </a:r>
              <a:endParaRPr lang="zh-CN" altLang="en-US" sz="1400" dirty="0"/>
            </a:p>
          </p:txBody>
        </p:sp>
      </p:grpSp>
      <p:pic>
        <p:nvPicPr>
          <p:cNvPr id="2" name="图片 1"/>
          <p:cNvPicPr>
            <a:picLocks noChangeAspect="1"/>
          </p:cNvPicPr>
          <p:nvPr/>
        </p:nvPicPr>
        <p:blipFill>
          <a:blip r:embed="rId4"/>
          <a:stretch>
            <a:fillRect/>
          </a:stretch>
        </p:blipFill>
        <p:spPr>
          <a:xfrm>
            <a:off x="2431749" y="2888139"/>
            <a:ext cx="3891170" cy="1728201"/>
          </a:xfrm>
          <a:prstGeom prst="rect">
            <a:avLst/>
          </a:prstGeom>
        </p:spPr>
      </p:pic>
      <p:pic>
        <p:nvPicPr>
          <p:cNvPr id="3" name="图片 2"/>
          <p:cNvPicPr>
            <a:picLocks noChangeAspect="1"/>
          </p:cNvPicPr>
          <p:nvPr/>
        </p:nvPicPr>
        <p:blipFill>
          <a:blip r:embed="rId5"/>
          <a:stretch>
            <a:fillRect/>
          </a:stretch>
        </p:blipFill>
        <p:spPr>
          <a:xfrm>
            <a:off x="2431749" y="4641577"/>
            <a:ext cx="3891170" cy="1854531"/>
          </a:xfrm>
          <a:prstGeom prst="rect">
            <a:avLst/>
          </a:prstGeom>
        </p:spPr>
      </p:pic>
      <mc:AlternateContent xmlns:mc="http://schemas.openxmlformats.org/markup-compatibility/2006">
        <mc:Choice xmlns:a14="http://schemas.microsoft.com/office/drawing/2010/main" Requires="a14">
          <p:sp>
            <p:nvSpPr>
              <p:cNvPr id="21" name="文本框 20"/>
              <p:cNvSpPr txBox="1"/>
              <p:nvPr/>
            </p:nvSpPr>
            <p:spPr>
              <a:xfrm>
                <a:off x="849911" y="2658372"/>
                <a:ext cx="1903535" cy="369332"/>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oMath>
                </a14:m>
                <a:r>
                  <a:rPr lang="zh-CN" altLang="en-US" dirty="0" smtClean="0"/>
                  <a:t>：</a:t>
                </a:r>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849911" y="2658372"/>
                <a:ext cx="1903535" cy="369332"/>
              </a:xfrm>
              <a:prstGeom prst="rect">
                <a:avLst/>
              </a:prstGeom>
              <a:blipFill>
                <a:blip r:embed="rId6"/>
                <a:stretch>
                  <a:fillRect t="-11475" b="-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847253" y="4349014"/>
                <a:ext cx="1903535" cy="36933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𝑅</m:t>
                        </m:r>
                      </m:e>
                      <m:sub>
                        <m:r>
                          <a:rPr lang="en-US" altLang="zh-CN" b="0" i="1" smtClean="0">
                            <a:latin typeface="Cambria Math" panose="02040503050406030204" pitchFamily="18" charset="0"/>
                          </a:rPr>
                          <m:t>4</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e>
                    </m:d>
                  </m:oMath>
                </a14:m>
                <a:r>
                  <a:rPr lang="zh-CN" altLang="en-US" dirty="0" smtClean="0"/>
                  <a:t>：</a:t>
                </a:r>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847253" y="4349014"/>
                <a:ext cx="1903535" cy="369332"/>
              </a:xfrm>
              <a:prstGeom prst="rect">
                <a:avLst/>
              </a:prstGeom>
              <a:blipFill>
                <a:blip r:embed="rId7"/>
                <a:stretch>
                  <a:fillRect t="-11475" b="-213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9139112" y="1309176"/>
                <a:ext cx="3052888" cy="60478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1600" i="1" smtClean="0">
                              <a:latin typeface="Cambria Math" panose="02040503050406030204" pitchFamily="18" charset="0"/>
                            </a:rPr>
                          </m:ctrlPr>
                        </m:accPr>
                        <m:e>
                          <m:r>
                            <a:rPr lang="en-US" altLang="zh-CN" sz="1600" i="1">
                              <a:latin typeface="Cambria Math" panose="02040503050406030204" pitchFamily="18" charset="0"/>
                            </a:rPr>
                            <m:t>𝜇</m:t>
                          </m:r>
                        </m:e>
                      </m:acc>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𝑔𝑒</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𝑞</m:t>
                          </m:r>
                        </m:e>
                      </m:d>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𝑔</m:t>
                          </m:r>
                        </m:e>
                      </m:d>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𝑒</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𝜇</m:t>
                          </m:r>
                        </m:e>
                        <m:sub>
                          <m:r>
                            <a:rPr lang="en-US" altLang="zh-CN" sz="1600" i="1">
                              <a:latin typeface="Cambria Math" panose="02040503050406030204" pitchFamily="18" charset="0"/>
                            </a:rPr>
                            <m:t>𝑒𝑔</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𝑞</m:t>
                          </m:r>
                        </m:e>
                      </m:d>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𝑒</m:t>
                          </m:r>
                        </m:e>
                      </m:d>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𝑔</m:t>
                          </m:r>
                        </m:e>
                      </m:d>
                    </m:oMath>
                  </m:oMathPara>
                </a14:m>
                <a:endParaRPr lang="en-US" altLang="zh-CN"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𝜌</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0</m:t>
                          </m:r>
                        </m:e>
                      </m:d>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𝑔</m:t>
                          </m:r>
                        </m:e>
                      </m:d>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𝑔</m:t>
                          </m:r>
                        </m:e>
                      </m:d>
                    </m:oMath>
                  </m:oMathPara>
                </a14:m>
                <a:endParaRPr lang="en-US" altLang="zh-CN" i="1" dirty="0" smtClean="0">
                  <a:latin typeface="Cambria Math" panose="02040503050406030204" pitchFamily="18"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9139112" y="1309176"/>
                <a:ext cx="3052888" cy="604781"/>
              </a:xfrm>
              <a:prstGeom prst="rect">
                <a:avLst/>
              </a:prstGeom>
              <a:blipFill>
                <a:blip r:embed="rId8"/>
                <a:stretch>
                  <a:fillRect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6855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28682</TotalTime>
  <Words>586</Words>
  <Application>Microsoft Office PowerPoint</Application>
  <PresentationFormat>宽屏</PresentationFormat>
  <Paragraphs>308</Paragraphs>
  <Slides>34</Slides>
  <Notes>9</Notes>
  <HiddenSlides>1</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等线</vt:lpstr>
      <vt:lpstr>等线 Light</vt:lpstr>
      <vt:lpstr>黑体</vt:lpstr>
      <vt:lpstr>Arial</vt:lpstr>
      <vt:lpstr>Calibri</vt:lpstr>
      <vt:lpstr>Cambria Math</vt:lpstr>
      <vt:lpstr>Times New Roman</vt:lpstr>
      <vt:lpstr>Office 主题​​</vt:lpstr>
      <vt:lpstr>1_Office 主题​​</vt:lpstr>
      <vt:lpstr>二维红外光谱 Two-dimensional Infrared Spectra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Mg-H2 1A′ 态 绝热势能面拟合</dc:title>
  <dc:creator>li you</dc:creator>
  <cp:lastModifiedBy>youli</cp:lastModifiedBy>
  <cp:revision>324</cp:revision>
  <dcterms:created xsi:type="dcterms:W3CDTF">2020-02-23T12:03:28Z</dcterms:created>
  <dcterms:modified xsi:type="dcterms:W3CDTF">2020-08-11T01:00:43Z</dcterms:modified>
</cp:coreProperties>
</file>